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>
        <p:scale>
          <a:sx n="100" d="100"/>
          <a:sy n="100" d="100"/>
        </p:scale>
        <p:origin x="90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6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7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903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01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705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2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3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9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4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3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1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4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5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5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021C-C2FD-4F14-A1D6-8CAA239437C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30AEC9-517D-4797-80C4-F5DD4B43D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9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6896"/>
            <a:ext cx="12192001" cy="1777818"/>
            <a:chOff x="0" y="-6896"/>
            <a:chExt cx="12192001" cy="177781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411387"/>
              <a:ext cx="2382497" cy="359535"/>
            </a:xfrm>
            <a:prstGeom prst="rect">
              <a:avLst/>
            </a:prstGeom>
            <a:solidFill>
              <a:srgbClr val="D8B25C">
                <a:lumMod val="60000"/>
                <a:lumOff val="4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92491" y="1411386"/>
              <a:ext cx="9299510" cy="359536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noFill/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8" name="Рисунок 7" descr="ЛОГОТИП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978" y="-6896"/>
              <a:ext cx="1524418" cy="1331696"/>
            </a:xfrm>
            <a:prstGeom prst="rect">
              <a:avLst/>
            </a:prstGeom>
          </p:spPr>
        </p:pic>
      </p:grpSp>
      <p:sp>
        <p:nvSpPr>
          <p:cNvPr id="9" name="Title 5"/>
          <p:cNvSpPr txBox="1">
            <a:spLocks/>
          </p:cNvSpPr>
          <p:nvPr/>
        </p:nvSpPr>
        <p:spPr>
          <a:xfrm>
            <a:off x="2892491" y="122162"/>
            <a:ext cx="692948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PT Sans" pitchFamily="34" charset="-52"/>
              </a:rPr>
              <a:t>Конкурс: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PT Sans" pitchFamily="34" charset="-52"/>
              </a:rPr>
              <a:t>Лучший проект по развитию информационной системы</a:t>
            </a:r>
            <a:endParaRPr lang="ru-RU" sz="2000" b="1" dirty="0">
              <a:solidFill>
                <a:srgbClr val="FF0000"/>
              </a:solidFill>
              <a:latin typeface="PT Sans" pitchFamily="34" charset="-52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395536" y="4643940"/>
            <a:ext cx="1764860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 smtClean="0">
                <a:ln w="3175">
                  <a:noFill/>
                </a:ln>
                <a:solidFill>
                  <a:srgbClr val="FF0000"/>
                </a:solidFill>
                <a:latin typeface="PT Sans" pitchFamily="34" charset="-52"/>
              </a:rPr>
              <a:t>ППО ВЧДэ-8</a:t>
            </a:r>
            <a:endParaRPr lang="ru-RU" b="1" dirty="0">
              <a:ln w="3175">
                <a:noFill/>
              </a:ln>
              <a:solidFill>
                <a:srgbClr val="FF0000"/>
              </a:solidFill>
              <a:latin typeface="PT Sans" pitchFamily="34" charset="-52"/>
            </a:endParaRP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395536" y="5143747"/>
            <a:ext cx="4008165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PT Sans" pitchFamily="34" charset="-52"/>
              </a:rPr>
              <a:t>Автор: Бельский Иван Николаевич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PT Sans" pitchFamily="34" charset="-52"/>
              </a:rPr>
              <a:t>Осмотрщик-ремонтник вагонов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PT Sans" pitchFamily="34" charset="-52"/>
              </a:rPr>
              <a:t>Эксплуатационного вагонного депо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PT Sans" pitchFamily="34" charset="-52"/>
              </a:rPr>
              <a:t>Иркутск-Сортировочный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PT Sans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286520"/>
            <a:ext cx="12192000" cy="434934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577" y="6292826"/>
            <a:ext cx="32487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профсоюзной информации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2258" y="6319321"/>
            <a:ext cx="14490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экологии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58904" y="6333936"/>
            <a:ext cx="32962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 лет железных дорог России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4225106" y="6471421"/>
            <a:ext cx="428628" cy="71438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7535792" y="6474628"/>
            <a:ext cx="428628" cy="71438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02118" y="1798968"/>
            <a:ext cx="6987764" cy="4678524"/>
            <a:chOff x="2412359" y="1798968"/>
            <a:chExt cx="6987764" cy="467852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091135" y="1798968"/>
              <a:ext cx="5308988" cy="4678524"/>
              <a:chOff x="4091135" y="1798968"/>
              <a:chExt cx="5308988" cy="4678524"/>
            </a:xfrm>
          </p:grpSpPr>
          <p:pic>
            <p:nvPicPr>
              <p:cNvPr id="1034" name="Picture 10" descr="https://www.gurskydesign.com/wp-content/uploads/2014/07/telegram_dribbble_lrg-1024x819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93" t="18851" r="20475" b="12333"/>
              <a:stretch/>
            </p:blipFill>
            <p:spPr bwMode="auto">
              <a:xfrm>
                <a:off x="8542226" y="1988576"/>
                <a:ext cx="857897" cy="1626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4091135" y="1798968"/>
                <a:ext cx="4678523" cy="4678524"/>
                <a:chOff x="4165902" y="1818338"/>
                <a:chExt cx="4678523" cy="4678524"/>
              </a:xfrm>
            </p:grpSpPr>
            <p:pic>
              <p:nvPicPr>
                <p:cNvPr id="1038" name="Picture 14" descr="https://evo.spb.ru/files/images/prochee/poleznaya-informaciya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7" t="1685" r="10127" b="2137"/>
                <a:stretch/>
              </p:blipFill>
              <p:spPr bwMode="auto">
                <a:xfrm>
                  <a:off x="5709190" y="3431206"/>
                  <a:ext cx="1591946" cy="1641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6" name="Picture 12" descr="http://a3.mzstatic.com/us/r30/Purple4/v4/46/3c/e3/463ce359-d92b-f83f-e7d7-5fa8fc496170/Icon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5902" y="1818338"/>
                  <a:ext cx="4678523" cy="4678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026" name="Picture 2" descr="Картинки по запросу телеграмм 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359" y="3555261"/>
              <a:ext cx="1709424" cy="170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0" y="2096699"/>
            <a:ext cx="4572000" cy="148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PT Sans"/>
              </a:rPr>
              <a:t>Информационный канал будущего</a:t>
            </a:r>
            <a:endParaRPr lang="ru-RU" sz="2800" b="1" dirty="0">
              <a:solidFill>
                <a:srgbClr val="002060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8277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944071" y="3025013"/>
            <a:ext cx="4845087" cy="2963406"/>
            <a:chOff x="4914733" y="3894594"/>
            <a:chExt cx="3225742" cy="192968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733" y="3894594"/>
              <a:ext cx="3225742" cy="192968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357" y="4184505"/>
              <a:ext cx="1480494" cy="1349862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0" y="-6896"/>
            <a:ext cx="12192001" cy="1777818"/>
            <a:chOff x="0" y="-6896"/>
            <a:chExt cx="12192001" cy="17778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1411387"/>
              <a:ext cx="2382497" cy="359535"/>
            </a:xfrm>
            <a:prstGeom prst="rect">
              <a:avLst/>
            </a:prstGeom>
            <a:solidFill>
              <a:srgbClr val="D8B25C">
                <a:lumMod val="60000"/>
                <a:lumOff val="4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92491" y="1411386"/>
              <a:ext cx="9299510" cy="359536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noFill/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Рисунок 4" descr="ЛОГОТИП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978" y="-6896"/>
              <a:ext cx="1524418" cy="1331696"/>
            </a:xfrm>
            <a:prstGeom prst="rect">
              <a:avLst/>
            </a:prstGeom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892491" y="273198"/>
            <a:ext cx="6694378" cy="77150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PT Sans" pitchFamily="34" charset="-52"/>
              </a:rPr>
              <a:t>Актуальность</a:t>
            </a:r>
            <a:endParaRPr lang="ru-RU" sz="3200" b="1" dirty="0">
              <a:solidFill>
                <a:srgbClr val="C00000"/>
              </a:solidFill>
              <a:latin typeface="PT Sans" pitchFamily="34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951" y="1996751"/>
            <a:ext cx="11849878" cy="802433"/>
          </a:xfrm>
          <a:prstGeom prst="roundRect">
            <a:avLst/>
          </a:prstGeom>
          <a:solidFill>
            <a:srgbClr val="00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/>
              </a:rPr>
              <a:t>Необходимость информирования членов Профсоюза о проводимых мероприятиях, внедряемых проектах и прочих новостях </a:t>
            </a:r>
            <a:r>
              <a:rPr lang="ru-RU" sz="2000" b="1" dirty="0" err="1" smtClean="0">
                <a:solidFill>
                  <a:schemeClr val="bg1"/>
                </a:solidFill>
                <a:latin typeface="PT Sans"/>
              </a:rPr>
              <a:t>Дорпрофжел</a:t>
            </a:r>
            <a:r>
              <a:rPr lang="ru-RU" sz="2000" b="1" dirty="0" smtClean="0">
                <a:solidFill>
                  <a:schemeClr val="bg1"/>
                </a:solidFill>
                <a:latin typeface="PT Sans"/>
              </a:rPr>
              <a:t> на ВСЖД</a:t>
            </a:r>
            <a:endParaRPr lang="ru-RU" sz="2000" b="1" dirty="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868733" y="5857084"/>
            <a:ext cx="6995762" cy="844808"/>
          </a:xfrm>
          <a:prstGeom prst="snip2Diag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PT Sans"/>
              </a:rPr>
              <a:t>У подписчиков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PT Sans"/>
              </a:rPr>
              <a:t>нет возможности ни комментировать что-либо, ни оценивать записи или посты</a:t>
            </a:r>
          </a:p>
        </p:txBody>
      </p:sp>
    </p:spTree>
    <p:extLst>
      <p:ext uri="{BB962C8B-B14F-4D97-AF65-F5344CB8AC3E}">
        <p14:creationId xmlns:p14="http://schemas.microsoft.com/office/powerpoint/2010/main" val="10888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6896"/>
            <a:ext cx="12192001" cy="1777818"/>
            <a:chOff x="0" y="-6896"/>
            <a:chExt cx="12192001" cy="17778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1411387"/>
              <a:ext cx="2382497" cy="359535"/>
            </a:xfrm>
            <a:prstGeom prst="rect">
              <a:avLst/>
            </a:prstGeom>
            <a:solidFill>
              <a:srgbClr val="D8B25C">
                <a:lumMod val="60000"/>
                <a:lumOff val="4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92491" y="1411386"/>
              <a:ext cx="9299510" cy="359536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noFill/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Рисунок 4" descr="ЛОГОТИП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978" y="-6896"/>
              <a:ext cx="1524418" cy="1331696"/>
            </a:xfrm>
            <a:prstGeom prst="rect">
              <a:avLst/>
            </a:prstGeom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892491" y="273198"/>
            <a:ext cx="6694378" cy="77150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PT Sans" pitchFamily="34" charset="-52"/>
              </a:rPr>
              <a:t>Цели и задачи</a:t>
            </a:r>
            <a:endParaRPr lang="ru-RU" sz="3200" b="1" dirty="0">
              <a:solidFill>
                <a:srgbClr val="C00000"/>
              </a:solidFill>
              <a:latin typeface="PT Sans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978" y="2585472"/>
            <a:ext cx="8605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400" b="1" dirty="0" smtClean="0">
                <a:solidFill>
                  <a:srgbClr val="C00000"/>
                </a:solidFill>
              </a:rPr>
              <a:t>Развитие информационной политики РОСПРОФЖЕЛ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59" y="3658612"/>
            <a:ext cx="82101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 эффективности информационных мессенджеров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Организация информационного канала с максимальным эффектом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6896"/>
            <a:ext cx="12192001" cy="1777818"/>
            <a:chOff x="0" y="-6896"/>
            <a:chExt cx="12192001" cy="17778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1411387"/>
              <a:ext cx="2382497" cy="359535"/>
            </a:xfrm>
            <a:prstGeom prst="rect">
              <a:avLst/>
            </a:prstGeom>
            <a:solidFill>
              <a:srgbClr val="D8B25C">
                <a:lumMod val="60000"/>
                <a:lumOff val="4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92491" y="1411386"/>
              <a:ext cx="9299510" cy="359536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noFill/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Рисунок 4" descr="ЛОГОТИП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978" y="-6896"/>
              <a:ext cx="1524418" cy="1331696"/>
            </a:xfrm>
            <a:prstGeom prst="rect">
              <a:avLst/>
            </a:prstGeom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892491" y="273198"/>
            <a:ext cx="6694378" cy="771508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PT Sans" pitchFamily="34" charset="-52"/>
              </a:rPr>
              <a:t>Анализ существующих информационных каналов</a:t>
            </a:r>
            <a:endParaRPr lang="ru-RU" sz="3200" b="1" dirty="0">
              <a:solidFill>
                <a:srgbClr val="C00000"/>
              </a:solidFill>
              <a:latin typeface="PT Sans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6"/>
          <a:stretch/>
        </p:blipFill>
        <p:spPr>
          <a:xfrm>
            <a:off x="2396851" y="2025205"/>
            <a:ext cx="1791476" cy="1458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0" r="37959"/>
          <a:stretch/>
        </p:blipFill>
        <p:spPr>
          <a:xfrm>
            <a:off x="7001069" y="2025205"/>
            <a:ext cx="1418256" cy="14585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23325" y="37379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PT Sans"/>
              </a:rPr>
              <a:t>Облачное хранение всей переписки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PT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3325" y="42795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PT Sans"/>
              </a:rPr>
              <a:t>Возможность видеть всю историю переписки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PT San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0419" y="48210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PT Sans"/>
              </a:rPr>
              <a:t>Возможность создания собственных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PT Sans"/>
              </a:rPr>
              <a:t>стикеров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PT San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0419" y="54255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PT Sans"/>
              </a:rPr>
              <a:t>Ограничение спам-сообщений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PT San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23325" y="59822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PT Sans"/>
              </a:rPr>
              <a:t>Неограниченное число участников групп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PT Sans"/>
            </a:endParaRPr>
          </a:p>
        </p:txBody>
      </p:sp>
      <p:pic>
        <p:nvPicPr>
          <p:cNvPr id="7170" name="Picture 2" descr="Картинки по запросу красный крест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8"/>
          <a:stretch/>
        </p:blipFill>
        <p:spPr bwMode="auto">
          <a:xfrm>
            <a:off x="976669" y="4107326"/>
            <a:ext cx="1697630" cy="182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красный крест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8" r="-2788"/>
          <a:stretch/>
        </p:blipFill>
        <p:spPr bwMode="auto">
          <a:xfrm>
            <a:off x="8165162" y="4092307"/>
            <a:ext cx="1826906" cy="182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но 2 7"/>
          <p:cNvSpPr/>
          <p:nvPr/>
        </p:nvSpPr>
        <p:spPr>
          <a:xfrm>
            <a:off x="3974994" y="2843473"/>
            <a:ext cx="7913373" cy="2697837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PT Sans"/>
              </a:rPr>
              <a:t>Создание групп и новостного канала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PT Sans"/>
              </a:rPr>
              <a:t>БЕСПЛАТНО</a:t>
            </a:r>
            <a:endParaRPr lang="ru-RU" sz="2400" b="1" dirty="0">
              <a:solidFill>
                <a:srgbClr val="009900"/>
              </a:solidFill>
              <a:latin typeface="PT San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-6896"/>
            <a:ext cx="12192001" cy="1777818"/>
            <a:chOff x="0" y="-6896"/>
            <a:chExt cx="12192001" cy="17778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1411387"/>
              <a:ext cx="2382497" cy="359535"/>
            </a:xfrm>
            <a:prstGeom prst="rect">
              <a:avLst/>
            </a:prstGeom>
            <a:solidFill>
              <a:srgbClr val="D8B25C">
                <a:lumMod val="60000"/>
                <a:lumOff val="4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92491" y="1411386"/>
              <a:ext cx="9299510" cy="359536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noFill/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Рисунок 4" descr="ЛОГОТИП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978" y="-6896"/>
              <a:ext cx="1524418" cy="1331696"/>
            </a:xfrm>
            <a:prstGeom prst="rect">
              <a:avLst/>
            </a:prstGeom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892491" y="273198"/>
            <a:ext cx="6694378" cy="77150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PT Sans" pitchFamily="34" charset="-52"/>
              </a:rPr>
              <a:t>Требуемые затраты</a:t>
            </a:r>
            <a:endParaRPr lang="ru-RU" sz="3200" b="1" dirty="0">
              <a:solidFill>
                <a:srgbClr val="C00000"/>
              </a:solidFill>
              <a:latin typeface="PT Sans" pitchFamily="34" charset="-52"/>
            </a:endParaRPr>
          </a:p>
        </p:txBody>
      </p:sp>
      <p:pic>
        <p:nvPicPr>
          <p:cNvPr id="6146" name="Picture 2" descr="Картинки по запросу капиталовложения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884" y="2501705"/>
            <a:ext cx="6000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" b="65556"/>
          <a:stretch/>
        </p:blipFill>
        <p:spPr>
          <a:xfrm>
            <a:off x="454427" y="4207605"/>
            <a:ext cx="3136498" cy="230461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-6896"/>
            <a:ext cx="12192001" cy="1777818"/>
            <a:chOff x="0" y="-6896"/>
            <a:chExt cx="12192001" cy="17778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1411387"/>
              <a:ext cx="2382497" cy="359535"/>
            </a:xfrm>
            <a:prstGeom prst="rect">
              <a:avLst/>
            </a:prstGeom>
            <a:solidFill>
              <a:srgbClr val="D8B25C">
                <a:lumMod val="60000"/>
                <a:lumOff val="4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92491" y="1411386"/>
              <a:ext cx="9299510" cy="359536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noFill/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Рисунок 4" descr="ЛОГОТИП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978" y="-6896"/>
              <a:ext cx="1524418" cy="1331696"/>
            </a:xfrm>
            <a:prstGeom prst="rect">
              <a:avLst/>
            </a:prstGeom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892491" y="273198"/>
            <a:ext cx="6694378" cy="77150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PT Sans" pitchFamily="34" charset="-52"/>
              </a:rPr>
              <a:t>Степень реализации</a:t>
            </a:r>
            <a:endParaRPr lang="ru-RU" sz="3200" b="1" dirty="0">
              <a:solidFill>
                <a:srgbClr val="C00000"/>
              </a:solidFill>
              <a:latin typeface="PT Sans" pitchFamily="34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8478" y="2061818"/>
            <a:ext cx="2416236" cy="4426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PT Sans"/>
              </a:rPr>
              <a:t>Проработка идеи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PT San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20341994">
            <a:off x="2036008" y="2193558"/>
            <a:ext cx="2395468" cy="516766"/>
            <a:chOff x="3844212" y="3103512"/>
            <a:chExt cx="2395468" cy="51676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844212" y="3103512"/>
              <a:ext cx="2395468" cy="5167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448" y="3103512"/>
              <a:ext cx="1854995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Выполнено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77" y="3150321"/>
            <a:ext cx="2374729" cy="22350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102" y="2052321"/>
            <a:ext cx="2292860" cy="20648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10" y="3585797"/>
            <a:ext cx="2485409" cy="243078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54427" y="3339423"/>
            <a:ext cx="2519082" cy="4426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PT Sans"/>
              </a:rPr>
              <a:t>Создание группы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PT San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 rot="20399045">
            <a:off x="2101424" y="3350309"/>
            <a:ext cx="2395468" cy="516766"/>
            <a:chOff x="3844212" y="3103512"/>
            <a:chExt cx="2395468" cy="51676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844212" y="3103512"/>
              <a:ext cx="2395468" cy="5167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4448" y="3103512"/>
              <a:ext cx="1854995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Выполнено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5344627" y="2072359"/>
            <a:ext cx="2689560" cy="4426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PT Sans"/>
              </a:rPr>
              <a:t>Создание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PT Sans"/>
              </a:rPr>
              <a:t>стикеров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PT San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 rot="20399045">
            <a:off x="7220962" y="2204907"/>
            <a:ext cx="2395468" cy="516766"/>
            <a:chOff x="3844212" y="3103512"/>
            <a:chExt cx="2395468" cy="51676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844212" y="3103512"/>
              <a:ext cx="2395468" cy="5167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14448" y="3103512"/>
              <a:ext cx="1854995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Выполнено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Пятно 2 26"/>
          <p:cNvSpPr/>
          <p:nvPr/>
        </p:nvSpPr>
        <p:spPr>
          <a:xfrm>
            <a:off x="8503819" y="4792461"/>
            <a:ext cx="2797281" cy="1452682"/>
          </a:xfrm>
          <a:prstGeom prst="irregularSeal2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PT Sans"/>
              </a:rPr>
              <a:t>Запуск проекта</a:t>
            </a:r>
            <a:endParaRPr lang="ru-RU" b="1" dirty="0">
              <a:solidFill>
                <a:srgbClr val="002060"/>
              </a:solidFill>
              <a:latin typeface="PT San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4179" y="2086658"/>
            <a:ext cx="377603" cy="3913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179" y="3413004"/>
            <a:ext cx="377603" cy="3913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Овал 29"/>
          <p:cNvSpPr/>
          <p:nvPr/>
        </p:nvSpPr>
        <p:spPr>
          <a:xfrm>
            <a:off x="4895625" y="2125560"/>
            <a:ext cx="377603" cy="3913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Овал 30"/>
          <p:cNvSpPr/>
          <p:nvPr/>
        </p:nvSpPr>
        <p:spPr>
          <a:xfrm>
            <a:off x="8126216" y="5820894"/>
            <a:ext cx="377603" cy="3913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32" name="Группа 31"/>
          <p:cNvGrpSpPr/>
          <p:nvPr/>
        </p:nvGrpSpPr>
        <p:grpSpPr>
          <a:xfrm rot="20399045">
            <a:off x="9485401" y="5754269"/>
            <a:ext cx="2395468" cy="516766"/>
            <a:chOff x="3844212" y="3103512"/>
            <a:chExt cx="2395468" cy="51676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844212" y="3103512"/>
              <a:ext cx="2395468" cy="5167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4448" y="3103512"/>
              <a:ext cx="1854995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Выполнено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4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6896"/>
            <a:ext cx="12192001" cy="1777818"/>
            <a:chOff x="0" y="-6896"/>
            <a:chExt cx="12192001" cy="17778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1411387"/>
              <a:ext cx="2382497" cy="359535"/>
            </a:xfrm>
            <a:prstGeom prst="rect">
              <a:avLst/>
            </a:prstGeom>
            <a:solidFill>
              <a:srgbClr val="D8B25C">
                <a:lumMod val="60000"/>
                <a:lumOff val="4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92491" y="1411386"/>
              <a:ext cx="9299510" cy="359536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noFill/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Рисунок 4" descr="ЛОГОТИП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978" y="-6896"/>
              <a:ext cx="1524418" cy="1331696"/>
            </a:xfrm>
            <a:prstGeom prst="rect">
              <a:avLst/>
            </a:prstGeom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892491" y="273198"/>
            <a:ext cx="6694378" cy="77150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PT Sans" pitchFamily="34" charset="-52"/>
              </a:rPr>
              <a:t>Полученный результат</a:t>
            </a:r>
            <a:endParaRPr lang="ru-RU" sz="3200" b="1" dirty="0">
              <a:solidFill>
                <a:srgbClr val="C00000"/>
              </a:solidFill>
              <a:latin typeface="PT Sans" pitchFamily="34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1669" y="2137602"/>
            <a:ext cx="11556022" cy="9194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latin typeface="PT Sans"/>
              </a:rPr>
              <a:t>Повышение эффективности информационной политики, </a:t>
            </a:r>
            <a:r>
              <a:rPr lang="ru-RU" sz="2400" b="1" dirty="0" smtClean="0">
                <a:solidFill>
                  <a:schemeClr val="bg1"/>
                </a:solidFill>
                <a:latin typeface="PT Sans"/>
              </a:rPr>
              <a:t>имиджа </a:t>
            </a:r>
            <a:r>
              <a:rPr lang="ru-RU" sz="2400" b="1" dirty="0">
                <a:solidFill>
                  <a:schemeClr val="bg1"/>
                </a:solidFill>
                <a:latin typeface="PT Sans"/>
              </a:rPr>
              <a:t>и статуса профсоюза, увеличение охвата целевой аудитории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91194" y="3356269"/>
            <a:ext cx="7445372" cy="3501731"/>
            <a:chOff x="891194" y="3356269"/>
            <a:chExt cx="7445372" cy="3501731"/>
          </a:xfrm>
        </p:grpSpPr>
        <p:pic>
          <p:nvPicPr>
            <p:cNvPr id="1028" name="Picture 4" descr="Картинки по запросу охват аудитори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287" y="3356269"/>
              <a:ext cx="4604279" cy="2877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Картинки по запросу информац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194" y="4303900"/>
              <a:ext cx="3438210" cy="2554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09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302" r="20618"/>
          <a:stretch/>
        </p:blipFill>
        <p:spPr>
          <a:xfrm>
            <a:off x="6515879" y="2446125"/>
            <a:ext cx="2052734" cy="313207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-6896"/>
            <a:ext cx="12192001" cy="1777818"/>
            <a:chOff x="0" y="-6896"/>
            <a:chExt cx="12192001" cy="17778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1411387"/>
              <a:ext cx="2382497" cy="359535"/>
            </a:xfrm>
            <a:prstGeom prst="rect">
              <a:avLst/>
            </a:prstGeom>
            <a:solidFill>
              <a:srgbClr val="D8B25C">
                <a:lumMod val="60000"/>
                <a:lumOff val="4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92491" y="1411386"/>
              <a:ext cx="9299510" cy="359536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noFill/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Рисунок 4" descr="ЛОГОТИП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978" y="-6896"/>
              <a:ext cx="1524418" cy="1331696"/>
            </a:xfrm>
            <a:prstGeom prst="rect">
              <a:avLst/>
            </a:prstGeom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892491" y="273198"/>
            <a:ext cx="6694378" cy="77150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PT Sans" pitchFamily="34" charset="-52"/>
              </a:rPr>
              <a:t>Опыт реализации</a:t>
            </a:r>
            <a:endParaRPr lang="ru-RU" sz="3200" b="1" dirty="0">
              <a:solidFill>
                <a:srgbClr val="C00000"/>
              </a:solidFill>
              <a:latin typeface="PT Sans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448" y="3201177"/>
            <a:ext cx="3866527" cy="7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6896"/>
            <a:ext cx="12192001" cy="1777818"/>
            <a:chOff x="0" y="-6896"/>
            <a:chExt cx="12192001" cy="17778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1411387"/>
              <a:ext cx="2382497" cy="359535"/>
            </a:xfrm>
            <a:prstGeom prst="rect">
              <a:avLst/>
            </a:prstGeom>
            <a:solidFill>
              <a:srgbClr val="D8B25C">
                <a:lumMod val="60000"/>
                <a:lumOff val="4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92491" y="1411386"/>
              <a:ext cx="9299510" cy="359536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 w="12700">
                  <a:noFill/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5" name="Рисунок 4" descr="ЛОГОТИП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978" y="-6896"/>
              <a:ext cx="1524418" cy="1331696"/>
            </a:xfrm>
            <a:prstGeom prst="rect">
              <a:avLst/>
            </a:prstGeom>
          </p:spPr>
        </p:pic>
      </p:grpSp>
      <p:sp>
        <p:nvSpPr>
          <p:cNvPr id="8" name="Title 5"/>
          <p:cNvSpPr txBox="1">
            <a:spLocks/>
          </p:cNvSpPr>
          <p:nvPr/>
        </p:nvSpPr>
        <p:spPr>
          <a:xfrm>
            <a:off x="2892491" y="122162"/>
            <a:ext cx="692948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PT Sans" pitchFamily="34" charset="-52"/>
              </a:rPr>
              <a:t>Конкурс: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PT Sans" pitchFamily="34" charset="-52"/>
              </a:rPr>
              <a:t>Лучший проект по развитию информационной системы</a:t>
            </a:r>
            <a:endParaRPr lang="ru-RU" sz="2000" b="1" dirty="0">
              <a:solidFill>
                <a:srgbClr val="FF0000"/>
              </a:solidFill>
              <a:latin typeface="PT Sans" pitchFamily="34" charset="-52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398187" y="3428310"/>
            <a:ext cx="9311983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PT Sans" pitchFamily="34" charset="-52"/>
              </a:rPr>
              <a:t>СПАСИБО ЗА ВНИМАНИЕ!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159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</TotalTime>
  <Words>164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PT Sans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ВЧДэ-8</cp:lastModifiedBy>
  <cp:revision>18</cp:revision>
  <dcterms:created xsi:type="dcterms:W3CDTF">2017-11-30T15:04:03Z</dcterms:created>
  <dcterms:modified xsi:type="dcterms:W3CDTF">2017-12-01T01:17:09Z</dcterms:modified>
</cp:coreProperties>
</file>