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362" r:id="rId2"/>
    <p:sldId id="363" r:id="rId3"/>
    <p:sldId id="365" r:id="rId4"/>
    <p:sldId id="366" r:id="rId5"/>
    <p:sldId id="367" r:id="rId6"/>
    <p:sldId id="380" r:id="rId7"/>
    <p:sldId id="381" r:id="rId8"/>
    <p:sldId id="382" r:id="rId9"/>
    <p:sldId id="383" r:id="rId10"/>
    <p:sldId id="384" r:id="rId11"/>
    <p:sldId id="385" r:id="rId12"/>
    <p:sldId id="372" r:id="rId13"/>
    <p:sldId id="374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BA7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732" autoAdjust="0"/>
    <p:restoredTop sz="72184" autoAdjust="0"/>
  </p:normalViewPr>
  <p:slideViewPr>
    <p:cSldViewPr>
      <p:cViewPr varScale="1">
        <p:scale>
          <a:sx n="113" d="100"/>
          <a:sy n="113" d="100"/>
        </p:scale>
        <p:origin x="-19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A8A2-650F-4E78-86BF-6C5F127D609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F044F-8ABD-4E7C-967F-A773A357E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21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E47CBE-CF32-48CD-BF0D-2D375565E62A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2D2F-8B7A-4995-9D19-22B69B6B5398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E1A9165-7604-4D4F-9DFD-C635AFBBFB88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1A8C-3C04-458E-B13C-BBEF7DE71D92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1CE2-A185-453E-8D28-745C73C58952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5E15E4-2E5D-42C8-A945-A86324699898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BAE846-22D0-45E7-A92B-AA4C5396BE5B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E621-38AA-43E3-B550-FAC5DA32F992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2EFF-DE14-488F-AE35-BC0F334D7744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7D2-D6CF-49A8-B2A2-E9D3CC78DA9F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C0709A4-4EBF-436C-A3C0-4ABB68B036D8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0DD0D9-C234-45D0-A130-A9907A9031F6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abstrakciya_polosy_linii_volny_siniy_7466x46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143005" y="-1285903"/>
            <a:ext cx="7000898" cy="928690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6286520"/>
            <a:ext cx="9286908" cy="428628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43108" y="142852"/>
            <a:ext cx="692948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PT Sans" pitchFamily="34" charset="-52"/>
              </a:rPr>
              <a:t>Конкурс: </a:t>
            </a:r>
          </a:p>
          <a:p>
            <a:r>
              <a:rPr lang="ru-RU" sz="2000" b="1" dirty="0">
                <a:solidFill>
                  <a:srgbClr val="FF0000"/>
                </a:solidFill>
                <a:latin typeface="PT Sans" pitchFamily="34" charset="-52"/>
              </a:rPr>
              <a:t>Лучший проект по развитию информационной системы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357298"/>
            <a:ext cx="2000232" cy="2857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1357298"/>
            <a:ext cx="7072362" cy="285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286520"/>
            <a:ext cx="32487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профсоюзной информации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6286520"/>
            <a:ext cx="14490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экологии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47777" y="6286520"/>
            <a:ext cx="32962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 лет железных дорог России</a:t>
            </a:r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3250397" y="6465115"/>
            <a:ext cx="428628" cy="71438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5464975" y="6465115"/>
            <a:ext cx="428628" cy="71438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" name="Рисунок 25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1414"/>
            <a:ext cx="1226619" cy="1071546"/>
          </a:xfrm>
          <a:prstGeom prst="rect">
            <a:avLst/>
          </a:prstGeom>
        </p:spPr>
      </p:pic>
      <p:sp>
        <p:nvSpPr>
          <p:cNvPr id="32" name="Title 5"/>
          <p:cNvSpPr txBox="1">
            <a:spLocks/>
          </p:cNvSpPr>
          <p:nvPr/>
        </p:nvSpPr>
        <p:spPr>
          <a:xfrm>
            <a:off x="214282" y="2653302"/>
            <a:ext cx="521497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T Sans" pitchFamily="34" charset="-52"/>
              </a:rPr>
              <a:t>Масштабирование </a:t>
            </a:r>
          </a:p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T Sans" pitchFamily="34" charset="-52"/>
              </a:rPr>
              <a:t>Информационного поля РОСПРОФЖЕЛ </a:t>
            </a:r>
          </a:p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T Sans" pitchFamily="34" charset="-52"/>
              </a:rPr>
              <a:t>в интернете </a:t>
            </a:r>
          </a:p>
        </p:txBody>
      </p:sp>
      <p:sp>
        <p:nvSpPr>
          <p:cNvPr id="35" name="Title 5"/>
          <p:cNvSpPr txBox="1">
            <a:spLocks/>
          </p:cNvSpPr>
          <p:nvPr/>
        </p:nvSpPr>
        <p:spPr>
          <a:xfrm>
            <a:off x="214282" y="4347574"/>
            <a:ext cx="45005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PT Sans" pitchFamily="34" charset="-52"/>
              </a:rPr>
              <a:t>ППО работников </a:t>
            </a:r>
            <a:r>
              <a:rPr lang="ru-RU" sz="20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PT Sans" pitchFamily="34" charset="-52"/>
              </a:rPr>
              <a:t>ИрГУПСа</a:t>
            </a:r>
            <a:endParaRPr lang="ru-RU" sz="2000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PT Sans" pitchFamily="34" charset="-52"/>
            </a:endParaRPr>
          </a:p>
        </p:txBody>
      </p:sp>
      <p:sp>
        <p:nvSpPr>
          <p:cNvPr id="36" name="Title 5"/>
          <p:cNvSpPr txBox="1">
            <a:spLocks/>
          </p:cNvSpPr>
          <p:nvPr/>
        </p:nvSpPr>
        <p:spPr>
          <a:xfrm>
            <a:off x="214282" y="4643446"/>
            <a:ext cx="450059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PT Sans" pitchFamily="34" charset="-52"/>
              </a:rPr>
              <a:t>Автор: </a:t>
            </a:r>
            <a:r>
              <a:rPr lang="ru-RU" sz="1600" b="1" dirty="0" err="1">
                <a:solidFill>
                  <a:schemeClr val="bg1"/>
                </a:solidFill>
                <a:latin typeface="PT Sans" pitchFamily="34" charset="-52"/>
              </a:rPr>
              <a:t>Дульский</a:t>
            </a:r>
            <a:r>
              <a:rPr lang="ru-RU" sz="1600" b="1" dirty="0">
                <a:solidFill>
                  <a:schemeClr val="bg1"/>
                </a:solidFill>
                <a:latin typeface="PT Sans" pitchFamily="34" charset="-52"/>
              </a:rPr>
              <a:t> Евгений Юрьевич</a:t>
            </a:r>
          </a:p>
          <a:p>
            <a:r>
              <a:rPr lang="ru-RU" sz="1600" b="1" dirty="0">
                <a:solidFill>
                  <a:schemeClr val="bg1"/>
                </a:solidFill>
                <a:latin typeface="PT Sans" pitchFamily="34" charset="-52"/>
              </a:rPr>
              <a:t>Кандидат технических наук, </a:t>
            </a:r>
          </a:p>
          <a:p>
            <a:r>
              <a:rPr lang="ru-RU" sz="1600" b="1" dirty="0">
                <a:solidFill>
                  <a:schemeClr val="bg1"/>
                </a:solidFill>
                <a:latin typeface="PT Sans" pitchFamily="34" charset="-52"/>
              </a:rPr>
              <a:t>Доцент кафедры «Электроподвижной состав»</a:t>
            </a:r>
          </a:p>
        </p:txBody>
      </p:sp>
      <p:pic>
        <p:nvPicPr>
          <p:cNvPr id="22" name="Рисунок 21" descr="tampasocialmediamarketing2-696x49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214554"/>
            <a:ext cx="5265400" cy="3729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PT Sans" pitchFamily="34" charset="-52"/>
              </a:rPr>
              <a:t>Другие сервисы</a:t>
            </a: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1802161"/>
            <a:ext cx="3714776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1400" b="1" i="1" dirty="0"/>
              <a:t>Если из представленных сервисов нет подходящего, то вот еще несколько вариантов:</a:t>
            </a:r>
          </a:p>
          <a:p>
            <a:pPr fontAlgn="base"/>
            <a:endParaRPr lang="ru-RU" sz="1400" b="1" i="1" dirty="0"/>
          </a:p>
          <a:p>
            <a:pPr fontAlgn="base"/>
            <a:r>
              <a:rPr lang="en-US" sz="1400" dirty="0" err="1">
                <a:solidFill>
                  <a:srgbClr val="0070C0"/>
                </a:solidFill>
              </a:rPr>
              <a:t>NovaPress</a:t>
            </a:r>
            <a:r>
              <a:rPr lang="en-US" sz="1400" dirty="0">
                <a:solidFill>
                  <a:srgbClr val="0070C0"/>
                </a:solidFill>
              </a:rPr>
              <a:t> Publisher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/>
              <a:t>Импортируйте записи с сайта через RSS, выгружайте в </a:t>
            </a:r>
            <a:r>
              <a:rPr lang="ru-RU" sz="1400" dirty="0" err="1"/>
              <a:t>соцсети</a:t>
            </a:r>
            <a:r>
              <a:rPr lang="ru-RU" sz="1400" dirty="0"/>
              <a:t> видео из </a:t>
            </a:r>
            <a:r>
              <a:rPr lang="ru-RU" sz="1400" dirty="0" err="1"/>
              <a:t>Youtube</a:t>
            </a:r>
            <a:r>
              <a:rPr lang="ru-RU" sz="1400" dirty="0"/>
              <a:t> и </a:t>
            </a:r>
            <a:r>
              <a:rPr lang="ru-RU" sz="1400" dirty="0" err="1"/>
              <a:t>Vimeo</a:t>
            </a:r>
            <a:r>
              <a:rPr lang="ru-RU" sz="1400" dirty="0"/>
              <a:t>, добавляйте в посты </a:t>
            </a:r>
            <a:r>
              <a:rPr lang="ru-RU" sz="1400" dirty="0" err="1"/>
              <a:t>хэштеги</a:t>
            </a:r>
            <a:r>
              <a:rPr lang="ru-RU" sz="1400" dirty="0"/>
              <a:t> из списка. 350 </a:t>
            </a:r>
            <a:r>
              <a:rPr lang="ru-RU" sz="1400" dirty="0" err="1"/>
              <a:t>р</a:t>
            </a:r>
            <a:r>
              <a:rPr lang="ru-RU" sz="1400" dirty="0"/>
              <a:t>/месяц. Демо-версия – на 10 дней.</a:t>
            </a:r>
          </a:p>
          <a:p>
            <a:pPr fontAlgn="base"/>
            <a:endParaRPr lang="ru-RU" sz="1400" dirty="0">
              <a:solidFill>
                <a:srgbClr val="0070C0"/>
              </a:solidFill>
            </a:endParaRPr>
          </a:p>
          <a:p>
            <a:pPr fontAlgn="base"/>
            <a:r>
              <a:rPr lang="en-US" sz="1400" dirty="0">
                <a:solidFill>
                  <a:srgbClr val="0070C0"/>
                </a:solidFill>
              </a:rPr>
              <a:t>SMMR</a:t>
            </a:r>
            <a:r>
              <a:rPr lang="ru-RU" sz="1400" dirty="0">
                <a:solidFill>
                  <a:srgbClr val="0070C0"/>
                </a:solidFill>
              </a:rPr>
              <a:t>. </a:t>
            </a:r>
            <a:r>
              <a:rPr lang="ru-RU" sz="1400" dirty="0"/>
              <a:t>6 </a:t>
            </a:r>
            <a:r>
              <a:rPr lang="ru-RU" sz="1400" dirty="0" err="1"/>
              <a:t>соцсетей</a:t>
            </a:r>
            <a:r>
              <a:rPr lang="ru-RU" sz="1400" dirty="0"/>
              <a:t>, стандартный функционал + продвинутый редактор изображений от </a:t>
            </a:r>
            <a:r>
              <a:rPr lang="ru-RU" sz="1400" dirty="0" err="1"/>
              <a:t>Adobe</a:t>
            </a:r>
            <a:r>
              <a:rPr lang="ru-RU" sz="1400" dirty="0"/>
              <a:t>. От 149 </a:t>
            </a:r>
            <a:r>
              <a:rPr lang="ru-RU" sz="1400" dirty="0" err="1"/>
              <a:t>р</a:t>
            </a:r>
            <a:r>
              <a:rPr lang="ru-RU" sz="1400" dirty="0"/>
              <a:t>/месяц. Первые 20 постов – бесплатно.</a:t>
            </a:r>
          </a:p>
          <a:p>
            <a:pPr fontAlgn="base"/>
            <a:endParaRPr lang="ru-RU" sz="1400" dirty="0"/>
          </a:p>
          <a:p>
            <a:pPr fontAlgn="base"/>
            <a:r>
              <a:rPr lang="en-US" sz="1400" dirty="0">
                <a:solidFill>
                  <a:srgbClr val="0070C0"/>
                </a:solidFill>
              </a:rPr>
              <a:t>Buffer</a:t>
            </a:r>
            <a:r>
              <a:rPr lang="ru-RU" sz="1400" dirty="0">
                <a:solidFill>
                  <a:srgbClr val="0070C0"/>
                </a:solidFill>
              </a:rPr>
              <a:t>. </a:t>
            </a:r>
            <a:r>
              <a:rPr lang="ru-RU" sz="1400" dirty="0"/>
              <a:t>Англоязычный сервис. Не работает с ВК и Одноклассниками, но работает с </a:t>
            </a:r>
            <a:r>
              <a:rPr lang="ru-RU" sz="1400" dirty="0" err="1"/>
              <a:t>Facebook</a:t>
            </a:r>
            <a:r>
              <a:rPr lang="ru-RU" sz="1400" dirty="0"/>
              <a:t>, </a:t>
            </a:r>
            <a:r>
              <a:rPr lang="ru-RU" sz="1400" dirty="0" err="1"/>
              <a:t>Twitter</a:t>
            </a:r>
            <a:r>
              <a:rPr lang="ru-RU" sz="1400" dirty="0"/>
              <a:t>, </a:t>
            </a:r>
            <a:r>
              <a:rPr lang="ru-RU" sz="1400" dirty="0" err="1"/>
              <a:t>Google+</a:t>
            </a:r>
            <a:r>
              <a:rPr lang="ru-RU" sz="1400" dirty="0"/>
              <a:t>, </a:t>
            </a:r>
            <a:r>
              <a:rPr lang="ru-RU" sz="1400" dirty="0" err="1"/>
              <a:t>LinkedIn</a:t>
            </a:r>
            <a:r>
              <a:rPr lang="ru-RU" sz="1400" dirty="0"/>
              <a:t> и </a:t>
            </a:r>
            <a:r>
              <a:rPr lang="ru-RU" sz="1400" dirty="0" err="1"/>
              <a:t>Pinterest</a:t>
            </a:r>
            <a:r>
              <a:rPr lang="ru-RU" sz="1400" dirty="0"/>
              <a:t>. Если вам нужен </a:t>
            </a:r>
            <a:r>
              <a:rPr lang="ru-RU" sz="1400" dirty="0" err="1"/>
              <a:t>кросс-постинг</a:t>
            </a:r>
            <a:r>
              <a:rPr lang="ru-RU" sz="1400" dirty="0"/>
              <a:t> только в одной </a:t>
            </a:r>
            <a:r>
              <a:rPr lang="ru-RU" sz="1400" dirty="0" err="1"/>
              <a:t>соцсети</a:t>
            </a:r>
            <a:r>
              <a:rPr lang="ru-RU" sz="1400" dirty="0"/>
              <a:t> – пользуйтесь </a:t>
            </a:r>
            <a:r>
              <a:rPr lang="ru-RU" sz="1400" dirty="0" err="1"/>
              <a:t>Buffer</a:t>
            </a:r>
            <a:r>
              <a:rPr lang="ru-RU" sz="1400" dirty="0"/>
              <a:t> бесплатно.</a:t>
            </a:r>
          </a:p>
        </p:txBody>
      </p:sp>
      <p:pic>
        <p:nvPicPr>
          <p:cNvPr id="8" name="Рисунок 7" descr="robot.png"/>
          <p:cNvPicPr>
            <a:picLocks noChangeAspect="1"/>
          </p:cNvPicPr>
          <p:nvPr/>
        </p:nvPicPr>
        <p:blipFill>
          <a:blip r:embed="rId3"/>
          <a:srcRect r="21991"/>
          <a:stretch>
            <a:fillRect/>
          </a:stretch>
        </p:blipFill>
        <p:spPr>
          <a:xfrm>
            <a:off x="4500562" y="1714488"/>
            <a:ext cx="4643438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PT Sans" pitchFamily="34" charset="-52"/>
              </a:rPr>
              <a:t>Опыт реализации проекта</a:t>
            </a: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1802161"/>
            <a:ext cx="4000528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1400" b="1" dirty="0"/>
              <a:t>Автор проекта - координатор движения "</a:t>
            </a:r>
            <a:r>
              <a:rPr lang="ru-RU" sz="1400" b="1" dirty="0" err="1"/>
              <a:t>Ворлдскиллс</a:t>
            </a:r>
            <a:r>
              <a:rPr lang="ru-RU" sz="1400" b="1" dirty="0"/>
              <a:t> Россия" в Иркутской области. 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dirty="0" err="1"/>
              <a:t>Кросспостинг</a:t>
            </a:r>
            <a:r>
              <a:rPr lang="ru-RU" sz="1400" dirty="0"/>
              <a:t> реализован в системе информирования Союза «Молодые профессионалы (</a:t>
            </a:r>
            <a:r>
              <a:rPr lang="ru-RU" sz="1400" dirty="0" err="1"/>
              <a:t>Ворлдскиллс</a:t>
            </a:r>
            <a:r>
              <a:rPr lang="ru-RU" sz="1400" dirty="0"/>
              <a:t> Россия)» – официальный оператор международного некоммерческого движения </a:t>
            </a:r>
            <a:r>
              <a:rPr lang="ru-RU" sz="1400" dirty="0" err="1"/>
              <a:t>WorldSkills</a:t>
            </a:r>
            <a:r>
              <a:rPr lang="ru-RU" sz="1400" dirty="0"/>
              <a:t> </a:t>
            </a:r>
            <a:r>
              <a:rPr lang="ru-RU" sz="1400" dirty="0" err="1"/>
              <a:t>International</a:t>
            </a:r>
            <a:r>
              <a:rPr lang="ru-RU" sz="1400" dirty="0"/>
              <a:t>, миссия которого – повышение стандартов подготовки кадров. Для информирования участников движения используется </a:t>
            </a:r>
            <a:r>
              <a:rPr lang="ru-RU" sz="1400" dirty="0" err="1"/>
              <a:t>кросспостинг</a:t>
            </a:r>
            <a:r>
              <a:rPr lang="ru-RU" sz="1400" dirty="0"/>
              <a:t> 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>
                <a:solidFill>
                  <a:srgbClr val="0070C0"/>
                </a:solidFill>
              </a:rPr>
              <a:t>с сайта  </a:t>
            </a:r>
            <a:r>
              <a:rPr lang="ru-RU" sz="1400" dirty="0"/>
              <a:t>http://worldskills.ru/, </a:t>
            </a:r>
          </a:p>
          <a:p>
            <a:pPr fontAlgn="base"/>
            <a:r>
              <a:rPr lang="ru-RU" sz="1400" dirty="0"/>
              <a:t>в социальные сети  </a:t>
            </a:r>
          </a:p>
          <a:p>
            <a:pPr fontAlgn="base"/>
            <a:endParaRPr lang="ru-RU" sz="1400" dirty="0"/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>
                <a:solidFill>
                  <a:srgbClr val="0070C0"/>
                </a:solidFill>
              </a:rPr>
              <a:t>ВК</a:t>
            </a:r>
            <a:r>
              <a:rPr lang="ru-RU" sz="1400" dirty="0"/>
              <a:t> (https://vk.com/worldskills_russia), </a:t>
            </a:r>
          </a:p>
          <a:p>
            <a:pPr fontAlgn="base"/>
            <a:r>
              <a:rPr lang="en-US" sz="1400" b="1" dirty="0" err="1">
                <a:solidFill>
                  <a:srgbClr val="0070C0"/>
                </a:solidFill>
              </a:rPr>
              <a:t>Facebook</a:t>
            </a:r>
            <a:r>
              <a:rPr lang="en-US" sz="1400" dirty="0"/>
              <a:t> </a:t>
            </a:r>
            <a:r>
              <a:rPr lang="ru-RU" sz="1400" dirty="0"/>
              <a:t>(</a:t>
            </a:r>
            <a:r>
              <a:rPr lang="ru-RU" sz="1400" dirty="0" err="1"/>
              <a:t>www.facebook.com</a:t>
            </a:r>
            <a:r>
              <a:rPr lang="ru-RU" sz="1400" dirty="0"/>
              <a:t>/</a:t>
            </a:r>
            <a:r>
              <a:rPr lang="ru-RU" sz="1400" dirty="0" err="1"/>
              <a:t>worldskills.ru</a:t>
            </a:r>
            <a:r>
              <a:rPr lang="ru-RU" sz="1400" dirty="0"/>
              <a:t>/), </a:t>
            </a:r>
            <a:r>
              <a:rPr lang="en-US" sz="1400" b="1" dirty="0">
                <a:solidFill>
                  <a:srgbClr val="0070C0"/>
                </a:solidFill>
              </a:rPr>
              <a:t>Twitter</a:t>
            </a:r>
            <a:r>
              <a:rPr lang="en-US" sz="1400" dirty="0"/>
              <a:t> </a:t>
            </a:r>
            <a:r>
              <a:rPr lang="ru-RU" sz="1400" dirty="0"/>
              <a:t>(https://twitter.com/WorldSkillsRu), </a:t>
            </a:r>
            <a:r>
              <a:rPr lang="en-US" sz="1400" b="1" dirty="0" err="1">
                <a:solidFill>
                  <a:srgbClr val="0070C0"/>
                </a:solidFill>
              </a:rPr>
              <a:t>Instagram</a:t>
            </a:r>
            <a:r>
              <a:rPr lang="ru-RU" sz="1400" dirty="0"/>
              <a:t> (</a:t>
            </a:r>
            <a:r>
              <a:rPr lang="ru-RU" sz="1400" dirty="0" err="1"/>
              <a:t>www.instagram.com</a:t>
            </a:r>
            <a:r>
              <a:rPr lang="ru-RU" sz="1400" dirty="0"/>
              <a:t>/</a:t>
            </a:r>
            <a:r>
              <a:rPr lang="ru-RU" sz="1400" dirty="0" err="1"/>
              <a:t>worldskillsrussia</a:t>
            </a:r>
            <a:r>
              <a:rPr lang="ru-RU" sz="1400" dirty="0"/>
              <a:t>/) </a:t>
            </a:r>
          </a:p>
          <a:p>
            <a:pPr fontAlgn="base"/>
            <a:r>
              <a:rPr lang="ru-RU" sz="1400" dirty="0"/>
              <a:t>и пр.</a:t>
            </a:r>
          </a:p>
          <a:p>
            <a:pPr fontAlgn="base"/>
            <a:r>
              <a:rPr lang="ru-RU" sz="1400" dirty="0"/>
              <a:t> </a:t>
            </a:r>
          </a:p>
        </p:txBody>
      </p:sp>
      <p:pic>
        <p:nvPicPr>
          <p:cNvPr id="9" name="Рисунок 8" descr="down-arrow-free-vector-830x10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5143512"/>
            <a:ext cx="234469" cy="308199"/>
          </a:xfrm>
          <a:prstGeom prst="rect">
            <a:avLst/>
          </a:prstGeom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 b="17500"/>
          <a:stretch>
            <a:fillRect/>
          </a:stretch>
        </p:blipFill>
        <p:spPr bwMode="auto">
          <a:xfrm>
            <a:off x="4643438" y="1857364"/>
            <a:ext cx="4303249" cy="235745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572008"/>
            <a:ext cx="2292887" cy="15001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786322"/>
            <a:ext cx="2507985" cy="15001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018047"/>
            <a:ext cx="2276459" cy="14827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" name="Рисунок 12" descr="down-arrow-free-vector-830x109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9" y="4290302"/>
            <a:ext cx="214314" cy="281706"/>
          </a:xfrm>
          <a:prstGeom prst="rect">
            <a:avLst/>
          </a:prstGeom>
        </p:spPr>
      </p:pic>
      <p:pic>
        <p:nvPicPr>
          <p:cNvPr id="14" name="Рисунок 13" descr="down-arrow-free-vector-830x109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9" y="4286256"/>
            <a:ext cx="217392" cy="428627"/>
          </a:xfrm>
          <a:prstGeom prst="rect">
            <a:avLst/>
          </a:prstGeom>
        </p:spPr>
      </p:pic>
      <p:pic>
        <p:nvPicPr>
          <p:cNvPr id="15" name="Рисунок 14" descr="down-arrow-free-vector-830x109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72528" y="4286256"/>
            <a:ext cx="217392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8a7a912f9b4aaf3b63409f75d1bf4ca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571876"/>
            <a:ext cx="2714612" cy="223141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PT Sans" pitchFamily="34" charset="-52"/>
              </a:rPr>
              <a:t>Риски реализации</a:t>
            </a: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14348" y="1643050"/>
            <a:ext cx="62151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70C0"/>
                </a:solidFill>
              </a:rPr>
              <a:t>Как избежать рисков и сделать </a:t>
            </a:r>
            <a:r>
              <a:rPr lang="ru-RU" b="1" dirty="0" err="1">
                <a:solidFill>
                  <a:srgbClr val="0070C0"/>
                </a:solidFill>
              </a:rPr>
              <a:t>кросспостинг</a:t>
            </a:r>
            <a:r>
              <a:rPr lang="ru-RU" b="1" dirty="0">
                <a:solidFill>
                  <a:srgbClr val="0070C0"/>
                </a:solidFill>
              </a:rPr>
              <a:t> эффективным?</a:t>
            </a:r>
            <a:endParaRPr lang="ru-RU" dirty="0">
              <a:solidFill>
                <a:srgbClr val="0070C0"/>
              </a:solidFill>
            </a:endParaRPr>
          </a:p>
          <a:p>
            <a:pPr lvl="0" fontAlgn="base"/>
            <a:r>
              <a:rPr lang="ru-RU" b="1" dirty="0">
                <a:solidFill>
                  <a:srgbClr val="FF0000"/>
                </a:solidFill>
              </a:rPr>
              <a:t>Спам</a:t>
            </a:r>
            <a:r>
              <a:rPr lang="ru-RU" dirty="0"/>
              <a:t>. </a:t>
            </a:r>
            <a:r>
              <a:rPr lang="ru-RU" dirty="0" err="1"/>
              <a:t>Контент</a:t>
            </a:r>
            <a:r>
              <a:rPr lang="ru-RU" dirty="0"/>
              <a:t> должен быть уместным: не надо при помощи </a:t>
            </a:r>
            <a:r>
              <a:rPr lang="ru-RU" dirty="0" err="1"/>
              <a:t>кросс-постинга</a:t>
            </a:r>
            <a:r>
              <a:rPr lang="ru-RU" dirty="0"/>
              <a:t> хаотично забивать все социальные сети публикациями. </a:t>
            </a:r>
          </a:p>
          <a:p>
            <a:pPr lvl="0" fontAlgn="base"/>
            <a:r>
              <a:rPr lang="ru-RU" dirty="0">
                <a:solidFill>
                  <a:srgbClr val="FF0000"/>
                </a:solidFill>
              </a:rPr>
              <a:t>"</a:t>
            </a:r>
            <a:r>
              <a:rPr lang="ru-RU" b="1" dirty="0">
                <a:solidFill>
                  <a:srgbClr val="FF0000"/>
                </a:solidFill>
              </a:rPr>
              <a:t>Бездушность</a:t>
            </a:r>
            <a:r>
              <a:rPr lang="ru-RU" dirty="0">
                <a:solidFill>
                  <a:srgbClr val="FF0000"/>
                </a:solidFill>
              </a:rPr>
              <a:t>". </a:t>
            </a:r>
            <a:r>
              <a:rPr lang="ru-RU" dirty="0"/>
              <a:t>Отслеживайте публикации и лично давайте обратную связь в комментариях. Люди не любят бездушный </a:t>
            </a:r>
            <a:r>
              <a:rPr lang="ru-RU" dirty="0" err="1"/>
              <a:t>автопостинг</a:t>
            </a:r>
            <a:r>
              <a:rPr lang="ru-RU" dirty="0"/>
              <a:t>. </a:t>
            </a:r>
          </a:p>
          <a:p>
            <a:pPr lvl="0" fontAlgn="base"/>
            <a:r>
              <a:rPr lang="ru-RU" b="1" dirty="0" err="1">
                <a:solidFill>
                  <a:srgbClr val="FF0000"/>
                </a:solidFill>
              </a:rPr>
              <a:t>Моноформатность</a:t>
            </a:r>
            <a:r>
              <a:rPr lang="ru-RU" b="1" dirty="0">
                <a:solidFill>
                  <a:srgbClr val="FF0000"/>
                </a:solidFill>
              </a:rPr>
              <a:t> и шаблонность</a:t>
            </a:r>
            <a:r>
              <a:rPr lang="ru-RU" dirty="0"/>
              <a:t>. Старайтесь адаптировать </a:t>
            </a:r>
            <a:r>
              <a:rPr lang="ru-RU" dirty="0" err="1"/>
              <a:t>контент</a:t>
            </a:r>
            <a:r>
              <a:rPr lang="ru-RU" dirty="0"/>
              <a:t> под формат </a:t>
            </a:r>
            <a:r>
              <a:rPr lang="ru-RU" dirty="0" err="1"/>
              <a:t>соцсети</a:t>
            </a:r>
            <a:r>
              <a:rPr lang="ru-RU" dirty="0"/>
              <a:t>. Что хорошо для Одноклассников, не поймут на </a:t>
            </a:r>
            <a:r>
              <a:rPr lang="ru-RU" dirty="0" err="1"/>
              <a:t>Фейсбуке</a:t>
            </a:r>
            <a:r>
              <a:rPr lang="ru-RU" dirty="0"/>
              <a:t>. 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</a:rPr>
              <a:t>Отсутствие комплексного подхода</a:t>
            </a:r>
            <a:r>
              <a:rPr lang="ru-RU" b="1" dirty="0"/>
              <a:t>.</a:t>
            </a:r>
            <a:r>
              <a:rPr lang="ru-RU" dirty="0"/>
              <a:t> </a:t>
            </a:r>
            <a:r>
              <a:rPr lang="ru-RU" dirty="0" err="1"/>
              <a:t>Кросспостинг</a:t>
            </a:r>
            <a:r>
              <a:rPr lang="ru-RU" dirty="0"/>
              <a:t> не отменяет необходимости комплексно развивать свои сообщества/</a:t>
            </a:r>
            <a:r>
              <a:rPr lang="ru-RU" dirty="0" err="1"/>
              <a:t>аккаунты</a:t>
            </a:r>
            <a:r>
              <a:rPr lang="ru-RU" dirty="0"/>
              <a:t>. Это просто инструмент, и работает он только во взаимодействии с другими.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</a:rPr>
              <a:t>Низкое ранжирование.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Например, </a:t>
            </a:r>
            <a:r>
              <a:rPr lang="ru-RU" dirty="0" err="1"/>
              <a:t>фейсбук</a:t>
            </a:r>
            <a:r>
              <a:rPr lang="ru-RU" dirty="0"/>
              <a:t> низко ранжирует посты, экспортированные из других </a:t>
            </a:r>
            <a:r>
              <a:rPr lang="ru-RU" dirty="0" err="1"/>
              <a:t>соцсетей</a:t>
            </a:r>
            <a:r>
              <a:rPr lang="ru-RU" dirty="0"/>
              <a:t> и сервисов </a:t>
            </a:r>
            <a:r>
              <a:rPr lang="ru-RU" dirty="0" err="1"/>
              <a:t>кросспостинга</a:t>
            </a:r>
            <a:r>
              <a:rPr lang="ru-RU" dirty="0"/>
              <a:t>. Они реже попадают в ленту ваших подписчиков.</a:t>
            </a:r>
          </a:p>
          <a:p>
            <a:pPr fontAlgn="base"/>
            <a:r>
              <a:rPr lang="ru-RU" dirty="0"/>
              <a:t> 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1714488"/>
            <a:ext cx="45719" cy="48577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nnHKV8b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286124"/>
            <a:ext cx="4595802" cy="3051900"/>
          </a:xfrm>
          <a:prstGeom prst="rect">
            <a:avLst/>
          </a:prstGeom>
        </p:spPr>
      </p:pic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52"/>
            <a:ext cx="1144871" cy="1000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2428868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</a:t>
            </a:r>
          </a:p>
          <a:p>
            <a:r>
              <a:rPr lang="ru-RU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PT Sans" pitchFamily="34" charset="-52"/>
              </a:rPr>
              <a:t>Актуальность</a:t>
            </a: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72264" y="2000240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В ноябре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в Дорпрофжел проведен опрос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о социальных сетях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и </a:t>
            </a:r>
            <a:r>
              <a:rPr lang="ru-RU" sz="1600" b="1" dirty="0" err="1">
                <a:solidFill>
                  <a:srgbClr val="C00000"/>
                </a:solidFill>
              </a:rPr>
              <a:t>мессенджерах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2071678"/>
            <a:ext cx="45719" cy="15001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9" name="Рисунок 8" descr="Image 5.jpg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571472" y="1714488"/>
            <a:ext cx="5143536" cy="2662006"/>
          </a:xfrm>
          <a:prstGeom prst="rect">
            <a:avLst/>
          </a:prstGeom>
        </p:spPr>
      </p:pic>
      <p:pic>
        <p:nvPicPr>
          <p:cNvPr id="10" name="Рисунок 9" descr="Image 5.jpg"/>
          <p:cNvPicPr>
            <a:picLocks noChangeAspect="1"/>
          </p:cNvPicPr>
          <p:nvPr/>
        </p:nvPicPr>
        <p:blipFill>
          <a:blip r:embed="rId3"/>
          <a:srcRect t="60381" b="-635"/>
          <a:stretch>
            <a:fillRect/>
          </a:stretch>
        </p:blipFill>
        <p:spPr>
          <a:xfrm>
            <a:off x="642910" y="4214818"/>
            <a:ext cx="4972084" cy="2071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43636" y="5000636"/>
            <a:ext cx="2857520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Чтобы удовлетворить все потребности целевой аудитории нужно поддерживать 9 направлений работы</a:t>
            </a:r>
          </a:p>
        </p:txBody>
      </p:sp>
      <p:pic>
        <p:nvPicPr>
          <p:cNvPr id="13" name="Рисунок 12" descr="2000px-Exclamation-mar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5143512"/>
            <a:ext cx="595305" cy="12144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PT Sans" pitchFamily="34" charset="-52"/>
              </a:rPr>
              <a:t>Цели и задачи</a:t>
            </a: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2214554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Развитие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информационной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политики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РОСПРОФЖЕЛ</a:t>
            </a:r>
          </a:p>
          <a:p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785926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ЦЕЛЬ: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572008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ЗАДАЧА: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5000636"/>
            <a:ext cx="46434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C00000"/>
                </a:solidFill>
              </a:rPr>
              <a:t>Масштабирование информационного поля профсоюза в сети интернет;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C00000"/>
                </a:solidFill>
              </a:rPr>
              <a:t>Поиск механизма для снижения трудозатрат на техническую поддержку </a:t>
            </a:r>
            <a:r>
              <a:rPr lang="ru-RU" sz="1400" b="1" dirty="0" err="1">
                <a:solidFill>
                  <a:srgbClr val="C00000"/>
                </a:solidFill>
              </a:rPr>
              <a:t>аккаунтов</a:t>
            </a:r>
            <a:r>
              <a:rPr lang="ru-RU" sz="1400" b="1" dirty="0">
                <a:solidFill>
                  <a:srgbClr val="C00000"/>
                </a:solidFill>
              </a:rPr>
              <a:t> профсоюза в сети интернет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3" name="Рисунок 12" descr="2521863_orig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00240"/>
            <a:ext cx="3808401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PT Sans" pitchFamily="34" charset="-52"/>
              </a:rPr>
              <a:t>Решение поставленных задач</a:t>
            </a: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1643050"/>
            <a:ext cx="60707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КРОССПОСТИНГ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2714620"/>
            <a:ext cx="821537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2928934"/>
            <a:ext cx="82153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Размещение постов в разных социальных сетях,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мессенджерах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на сайтах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 одной административной панели.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Автоматизация публикации во всех группах,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пабликах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аккаунтах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596" y="3786190"/>
            <a:ext cx="300039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ЗАЧЕМ?</a:t>
            </a:r>
            <a:endParaRPr kumimoji="0" lang="ru-RU" sz="9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Экономия времени на ручном дублировании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постов – размещение 1 новости в 9-ти информационных источниках займет в среднем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25 минут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Устранение рисков срыва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контент-план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сроков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постинга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из-за того, что появились более важные дела;</a:t>
            </a: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Ускорение индексации статей за счет публикации в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соцсетях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анонсов с сайта.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5" name="Рисунок 24" descr="717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000504"/>
            <a:ext cx="3661126" cy="24427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PT Sans" pitchFamily="34" charset="-52"/>
              </a:rPr>
              <a:t>Сервисы </a:t>
            </a:r>
            <a:r>
              <a:rPr lang="ru-RU" sz="3200" b="1" dirty="0" err="1">
                <a:latin typeface="PT Sans" pitchFamily="34" charset="-52"/>
              </a:rPr>
              <a:t>кросспостинга</a:t>
            </a:r>
            <a:endParaRPr lang="ru-RU" sz="3200" b="1" dirty="0">
              <a:latin typeface="PT Sans" pitchFamily="34" charset="-52"/>
            </a:endParaRP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1714488"/>
            <a:ext cx="3714776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SMMplanner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Сайт: </a:t>
            </a:r>
            <a:r>
              <a:rPr lang="en-US" sz="1400" b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smmplanner.com/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Цена: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130–500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/месяц, но можно оплачивать только посты. Если публикуете до 100 постов в месяц – сервис полностью бесплатный. Нужно только подписаться на сообщества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SMMplanner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ВК и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Фейсбуке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Бесплатный период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7 дней.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Соцсети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 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Instagram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ВК,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Facebook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ОК,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Twitter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Дополнительно – социальный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фотохостинг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Pinterest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мессенджеры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Telegram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Viber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314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34521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143504" y="4216794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Уникальная функция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SMMplanner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автоматическое удаление записей через какое-то время. Это удобно, если вы размещаете «временные» посты: про акции, конкурсы,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спецпредложения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т.д.</a:t>
            </a:r>
            <a:endParaRPr lang="ru-RU" sz="11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 сбалансированный простой сервис. Подойдет начинающим и опытным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SMM-щикам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PT Sans" pitchFamily="34" charset="-52"/>
              </a:rPr>
              <a:t>Сервисы </a:t>
            </a:r>
            <a:r>
              <a:rPr lang="ru-RU" sz="3200" b="1" dirty="0" err="1">
                <a:latin typeface="PT Sans" pitchFamily="34" charset="-52"/>
              </a:rPr>
              <a:t>кросспостинга</a:t>
            </a:r>
            <a:endParaRPr lang="ru-RU" sz="3200" b="1" dirty="0">
              <a:latin typeface="PT Sans" pitchFamily="34" charset="-52"/>
            </a:endParaRP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1714488"/>
            <a:ext cx="3714776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SmmBox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/>
            <a:r>
              <a:rPr lang="ru-RU" sz="1400" b="1" dirty="0"/>
              <a:t>Сайт: 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70C0"/>
                </a:solidFill>
              </a:rPr>
              <a:t>smmbox.com</a:t>
            </a:r>
            <a:endParaRPr lang="ru-RU" sz="1400" dirty="0">
              <a:solidFill>
                <a:srgbClr val="0070C0"/>
              </a:solidFill>
            </a:endParaRP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/>
              <a:t>Цена: </a:t>
            </a:r>
            <a:r>
              <a:rPr lang="ru-RU" sz="1400" dirty="0"/>
              <a:t>от 300 </a:t>
            </a:r>
            <a:r>
              <a:rPr lang="ru-RU" sz="1400" dirty="0" err="1"/>
              <a:t>р</a:t>
            </a:r>
            <a:r>
              <a:rPr lang="ru-RU" sz="1400" dirty="0"/>
              <a:t>/месяц (скидка 50% при оплате на полгода).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/>
              <a:t>Бесплатный период </a:t>
            </a:r>
            <a:r>
              <a:rPr lang="ru-RU" sz="1400" dirty="0"/>
              <a:t>– 14 дней.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 err="1"/>
              <a:t>Соцсети</a:t>
            </a:r>
            <a:r>
              <a:rPr lang="ru-RU" sz="1400" b="1" dirty="0"/>
              <a:t>: </a:t>
            </a:r>
            <a:r>
              <a:rPr lang="ru-RU" sz="1400" dirty="0"/>
              <a:t>ВК, ОК, </a:t>
            </a:r>
            <a:r>
              <a:rPr lang="ru-RU" sz="1400" dirty="0" err="1"/>
              <a:t>Facebook</a:t>
            </a:r>
            <a:r>
              <a:rPr lang="ru-RU" sz="1400" dirty="0"/>
              <a:t>, </a:t>
            </a:r>
            <a:r>
              <a:rPr lang="ru-RU" sz="1400" dirty="0" err="1"/>
              <a:t>Instagram</a:t>
            </a:r>
            <a:r>
              <a:rPr lang="ru-RU" sz="1400" dirty="0"/>
              <a:t>, </a:t>
            </a:r>
            <a:r>
              <a:rPr lang="ru-RU" sz="1400" dirty="0" err="1"/>
              <a:t>Twitter</a:t>
            </a:r>
            <a:r>
              <a:rPr lang="ru-RU" sz="1400" dirty="0"/>
              <a:t>, </a:t>
            </a:r>
            <a:r>
              <a:rPr lang="ru-RU" sz="1400" dirty="0" err="1"/>
              <a:t>Telegram</a:t>
            </a:r>
            <a:r>
              <a:rPr lang="ru-RU" sz="1400" dirty="0"/>
              <a:t>, </a:t>
            </a:r>
            <a:r>
              <a:rPr lang="ru-RU" sz="1400" dirty="0" err="1"/>
              <a:t>Tumblr</a:t>
            </a:r>
            <a:r>
              <a:rPr lang="ru-RU" sz="1400" dirty="0"/>
              <a:t> и </a:t>
            </a:r>
            <a:r>
              <a:rPr lang="ru-RU" sz="1400" dirty="0" err="1"/>
              <a:t>Pinterest</a:t>
            </a:r>
            <a:r>
              <a:rPr lang="ru-RU" sz="1400" dirty="0"/>
              <a:t>.</a:t>
            </a:r>
          </a:p>
          <a:p>
            <a:pPr fontAlgn="base"/>
            <a:r>
              <a:rPr lang="ru-RU" sz="1400" dirty="0" err="1"/>
              <a:t>SmmBox</a:t>
            </a:r>
            <a:r>
              <a:rPr lang="ru-RU" sz="1400" dirty="0"/>
              <a:t> – умный сервис. Он ищет популярные посты по 16 тематикам и предлагает их для публикации в ваших сообществах. Это удобно, если вы не хотите </a:t>
            </a:r>
            <a:r>
              <a:rPr lang="ru-RU" sz="1400" dirty="0" err="1"/>
              <a:t>креативить</a:t>
            </a:r>
            <a:r>
              <a:rPr lang="ru-RU" sz="1400" dirty="0"/>
              <a:t> сами (хотя создавать оригинальные посты тоже можно). </a:t>
            </a:r>
          </a:p>
          <a:p>
            <a:pPr fontAlgn="base"/>
            <a:r>
              <a:rPr lang="ru-RU" sz="1400" dirty="0"/>
              <a:t>Этот сервис удобен, если вы «берете количеством»: делаете много публикаций и постоянно ищете новый </a:t>
            </a:r>
            <a:r>
              <a:rPr lang="ru-RU" sz="1400" dirty="0" err="1"/>
              <a:t>контент</a:t>
            </a:r>
            <a:r>
              <a:rPr lang="ru-RU" sz="1400" dirty="0"/>
              <a:t> для широкой аудитории.</a:t>
            </a:r>
          </a:p>
          <a:p>
            <a:pPr fontAlgn="base"/>
            <a:r>
              <a:rPr lang="ru-RU" sz="1400" dirty="0"/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216794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Отобранные сервисом посты подходят для публикации в любых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соцсетях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Например, пост из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Tumblr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мы можем утащить в ВК,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Facebook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т.д.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857364"/>
            <a:ext cx="3223344" cy="22145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PT Sans" pitchFamily="34" charset="-52"/>
              </a:rPr>
              <a:t>Сервисы </a:t>
            </a:r>
            <a:r>
              <a:rPr lang="ru-RU" sz="3200" b="1" dirty="0" err="1">
                <a:latin typeface="PT Sans" pitchFamily="34" charset="-52"/>
              </a:rPr>
              <a:t>кросспостинга</a:t>
            </a:r>
            <a:endParaRPr lang="ru-RU" sz="3200" b="1" dirty="0">
              <a:latin typeface="PT Sans" pitchFamily="34" charset="-52"/>
            </a:endParaRP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1714488"/>
            <a:ext cx="3714776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PublBox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/>
            <a:r>
              <a:rPr lang="ru-RU" sz="1400" b="1" dirty="0"/>
              <a:t>Сайт: 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70C0"/>
                </a:solidFill>
              </a:rPr>
              <a:t>publbox.com</a:t>
            </a:r>
            <a:endParaRPr lang="ru-RU" sz="1400" dirty="0">
              <a:solidFill>
                <a:srgbClr val="0070C0"/>
              </a:solidFill>
            </a:endParaRP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/>
              <a:t>Цена:</a:t>
            </a:r>
            <a:r>
              <a:rPr lang="ru-RU" sz="1400" dirty="0"/>
              <a:t> Бесплатно, если ведете до 7 сообществ. Если больше – $6/месяц (предусмотрена скидка 50% при оплате на полгода).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/>
              <a:t>Бесплатный период </a:t>
            </a:r>
            <a:r>
              <a:rPr lang="ru-RU" sz="1400" dirty="0"/>
              <a:t>– 14 дней.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 err="1"/>
              <a:t>Соцсети</a:t>
            </a:r>
            <a:r>
              <a:rPr lang="ru-RU" sz="1400" b="1" dirty="0"/>
              <a:t>:</a:t>
            </a:r>
            <a:r>
              <a:rPr lang="ru-RU" sz="1400" dirty="0"/>
              <a:t> ВК, ОК, </a:t>
            </a:r>
            <a:r>
              <a:rPr lang="ru-RU" sz="1400" dirty="0" err="1"/>
              <a:t>Facebook</a:t>
            </a:r>
            <a:r>
              <a:rPr lang="ru-RU" sz="1400" dirty="0"/>
              <a:t>, </a:t>
            </a:r>
            <a:r>
              <a:rPr lang="ru-RU" sz="1400" dirty="0" err="1"/>
              <a:t>Instagram</a:t>
            </a:r>
            <a:r>
              <a:rPr lang="ru-RU" sz="1400" dirty="0"/>
              <a:t>, YouTube, </a:t>
            </a:r>
            <a:r>
              <a:rPr lang="ru-RU" sz="1400" dirty="0" err="1"/>
              <a:t>Twitter</a:t>
            </a:r>
            <a:r>
              <a:rPr lang="ru-RU" sz="1400" dirty="0"/>
              <a:t>, </a:t>
            </a:r>
            <a:r>
              <a:rPr lang="ru-RU" sz="1400" dirty="0" err="1"/>
              <a:t>LinkedIn</a:t>
            </a:r>
            <a:r>
              <a:rPr lang="ru-RU" sz="1400" dirty="0"/>
              <a:t> и </a:t>
            </a:r>
            <a:r>
              <a:rPr lang="ru-RU" sz="1400" dirty="0" err="1"/>
              <a:t>Pinterest</a:t>
            </a:r>
            <a:r>
              <a:rPr lang="ru-RU" sz="1400" dirty="0"/>
              <a:t>.</a:t>
            </a:r>
          </a:p>
          <a:p>
            <a:pPr fontAlgn="base"/>
            <a:r>
              <a:rPr lang="ru-RU" sz="1400" dirty="0" err="1"/>
              <a:t>Постинг</a:t>
            </a:r>
            <a:r>
              <a:rPr lang="ru-RU" sz="1400" dirty="0"/>
              <a:t> в YouTube – вот что особенно интересно в </a:t>
            </a:r>
            <a:r>
              <a:rPr lang="ru-RU" sz="1400" dirty="0" err="1"/>
              <a:t>PublBox</a:t>
            </a:r>
            <a:r>
              <a:rPr lang="ru-RU" sz="1400" dirty="0"/>
              <a:t>. Вы загружаете видео – и в назначенное время оно появляется на вашем YouTube-канале. Как и в других </a:t>
            </a:r>
            <a:r>
              <a:rPr lang="ru-RU" sz="1400" dirty="0" err="1"/>
              <a:t>соцсетях</a:t>
            </a:r>
            <a:r>
              <a:rPr lang="ru-RU" sz="1400" dirty="0"/>
              <a:t>.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dirty="0"/>
              <a:t>Если графический </a:t>
            </a:r>
            <a:r>
              <a:rPr lang="ru-RU" sz="1400" dirty="0" err="1"/>
              <a:t>контент</a:t>
            </a:r>
            <a:r>
              <a:rPr lang="ru-RU" sz="1400" dirty="0"/>
              <a:t> для вас во главе угла, а в SMM вы всерьез и надолго – выбирайте </a:t>
            </a:r>
            <a:r>
              <a:rPr lang="ru-RU" sz="1400" dirty="0" err="1"/>
              <a:t>PublBox</a:t>
            </a:r>
            <a:r>
              <a:rPr lang="ru-RU" sz="1400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4216794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PublBox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много SMM-полезностей: расширения для вовлечения подписчиков, интеллектуальный навигатор для разработки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контент-плана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т.д. Есть и минус: все сообщества и профили из каждой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соцсети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надо подключать и настраивать вручную. Это долго.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4100479" cy="206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PT Sans" pitchFamily="34" charset="-52"/>
              </a:rPr>
              <a:t>Сервисы </a:t>
            </a:r>
            <a:r>
              <a:rPr lang="ru-RU" sz="3200" b="1" dirty="0" err="1">
                <a:latin typeface="PT Sans" pitchFamily="34" charset="-52"/>
              </a:rPr>
              <a:t>кросспостинга</a:t>
            </a:r>
            <a:endParaRPr lang="ru-RU" sz="3200" b="1" dirty="0">
              <a:latin typeface="PT Sans" pitchFamily="34" charset="-52"/>
            </a:endParaRP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1714488"/>
            <a:ext cx="3714776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Amplifr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Амплифер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/>
            <a:r>
              <a:rPr lang="ru-RU" sz="1400" b="1" dirty="0"/>
              <a:t>Сайт: 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70C0"/>
                </a:solidFill>
              </a:rPr>
              <a:t>amplifr.com/</a:t>
            </a:r>
            <a:r>
              <a:rPr lang="en-US" sz="1400" b="1" dirty="0" err="1">
                <a:solidFill>
                  <a:srgbClr val="0070C0"/>
                </a:solidFill>
              </a:rPr>
              <a:t>ru</a:t>
            </a:r>
            <a:endParaRPr lang="ru-RU" sz="1400" dirty="0">
              <a:solidFill>
                <a:srgbClr val="0070C0"/>
              </a:solidFill>
            </a:endParaRP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/>
              <a:t>Цена: </a:t>
            </a:r>
            <a:r>
              <a:rPr lang="ru-RU" sz="1400" dirty="0"/>
              <a:t>$5/месяц за одну </a:t>
            </a:r>
            <a:r>
              <a:rPr lang="ru-RU" sz="1400" dirty="0" err="1"/>
              <a:t>соцсеть</a:t>
            </a:r>
            <a:r>
              <a:rPr lang="ru-RU" sz="1400" dirty="0"/>
              <a:t>. Подключаете ВК и </a:t>
            </a:r>
            <a:r>
              <a:rPr lang="ru-RU" sz="1400" dirty="0" err="1"/>
              <a:t>Instagram</a:t>
            </a:r>
            <a:r>
              <a:rPr lang="ru-RU" sz="1400" dirty="0"/>
              <a:t> – платите $10, добавляете </a:t>
            </a:r>
            <a:r>
              <a:rPr lang="ru-RU" sz="1400" dirty="0" err="1"/>
              <a:t>Facebook</a:t>
            </a:r>
            <a:r>
              <a:rPr lang="ru-RU" sz="1400" dirty="0"/>
              <a:t> и Одноклассники – уже $20.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/>
              <a:t>Бесплатный период </a:t>
            </a:r>
            <a:r>
              <a:rPr lang="ru-RU" sz="1400" dirty="0"/>
              <a:t>– 14 дней.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 err="1"/>
              <a:t>Соцсети</a:t>
            </a:r>
            <a:r>
              <a:rPr lang="ru-RU" sz="1400" b="1" dirty="0"/>
              <a:t>:</a:t>
            </a:r>
            <a:r>
              <a:rPr lang="ru-RU" sz="1400" dirty="0"/>
              <a:t> </a:t>
            </a:r>
            <a:r>
              <a:rPr lang="ru-RU" sz="1400" dirty="0" err="1"/>
              <a:t>Facebook</a:t>
            </a:r>
            <a:r>
              <a:rPr lang="ru-RU" sz="1400" dirty="0"/>
              <a:t>, </a:t>
            </a:r>
            <a:r>
              <a:rPr lang="ru-RU" sz="1400" dirty="0" err="1"/>
              <a:t>Twitter</a:t>
            </a:r>
            <a:r>
              <a:rPr lang="ru-RU" sz="1400" dirty="0"/>
              <a:t>, ВК, Одноклассники, </a:t>
            </a:r>
            <a:r>
              <a:rPr lang="ru-RU" sz="1400" dirty="0" err="1"/>
              <a:t>Telegram</a:t>
            </a:r>
            <a:r>
              <a:rPr lang="ru-RU" sz="1400" dirty="0"/>
              <a:t>, </a:t>
            </a:r>
            <a:r>
              <a:rPr lang="ru-RU" sz="1400" dirty="0" err="1"/>
              <a:t>LinkedIn</a:t>
            </a:r>
            <a:r>
              <a:rPr lang="ru-RU" sz="1400" dirty="0"/>
              <a:t>, </a:t>
            </a:r>
            <a:r>
              <a:rPr lang="ru-RU" sz="1400" dirty="0" err="1"/>
              <a:t>Viber</a:t>
            </a:r>
            <a:r>
              <a:rPr lang="ru-RU" sz="1400" dirty="0"/>
              <a:t>, </a:t>
            </a:r>
            <a:r>
              <a:rPr lang="ru-RU" sz="1400" dirty="0" err="1"/>
              <a:t>Pinterest</a:t>
            </a:r>
            <a:r>
              <a:rPr lang="ru-RU" sz="1400" dirty="0"/>
              <a:t>, </a:t>
            </a:r>
            <a:r>
              <a:rPr lang="ru-RU" sz="1400" dirty="0" err="1"/>
              <a:t>Google+</a:t>
            </a:r>
            <a:r>
              <a:rPr lang="ru-RU" sz="1400" dirty="0"/>
              <a:t> и </a:t>
            </a:r>
            <a:r>
              <a:rPr lang="ru-RU" sz="1400" dirty="0" err="1"/>
              <a:t>Tumbler</a:t>
            </a:r>
            <a:r>
              <a:rPr lang="ru-RU" sz="1400" dirty="0"/>
              <a:t>.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dirty="0" err="1"/>
              <a:t>Амплифер</a:t>
            </a:r>
            <a:r>
              <a:rPr lang="ru-RU" sz="1400" dirty="0"/>
              <a:t> – инструмент для умного </a:t>
            </a:r>
            <a:r>
              <a:rPr lang="ru-RU" sz="1400" dirty="0" err="1"/>
              <a:t>кросс-постинга</a:t>
            </a:r>
            <a:r>
              <a:rPr lang="ru-RU" sz="1400" dirty="0"/>
              <a:t>. Он сам адаптирует картинки под разные </a:t>
            </a:r>
            <a:r>
              <a:rPr lang="ru-RU" sz="1400" dirty="0" err="1"/>
              <a:t>соцсети</a:t>
            </a:r>
            <a:r>
              <a:rPr lang="ru-RU" sz="1400" dirty="0"/>
              <a:t>, добавляет ссылкам UTM-метки и создает отчеты по просмотрам-кликам. </a:t>
            </a:r>
          </a:p>
          <a:p>
            <a:pPr fontAlgn="base"/>
            <a:r>
              <a:rPr lang="ru-RU" sz="1400" dirty="0"/>
              <a:t>Это самый функциональный, но и самый дорогой сервис. Подойдет для профессиональных </a:t>
            </a:r>
            <a:r>
              <a:rPr lang="ru-RU" sz="1400" dirty="0" err="1"/>
              <a:t>SMM-щиков</a:t>
            </a:r>
            <a:r>
              <a:rPr lang="ru-RU" sz="1400" dirty="0"/>
              <a:t>.</a:t>
            </a:r>
          </a:p>
          <a:p>
            <a:pPr fontAlgn="base"/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216794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Амплифере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тоже можно редактировать посты под каждую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соцсеть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Встроенный типограф расставит правильные тире и кавычки.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latin typeface="Arial" pitchFamily="34" charset="0"/>
                <a:cs typeface="Arial" pitchFamily="34" charset="0"/>
              </a:rPr>
              <a:t>Сервис анализирует </a:t>
            </a:r>
            <a:r>
              <a:rPr lang="ru-RU" sz="1200" i="1" dirty="0" err="1">
                <a:latin typeface="Arial" pitchFamily="34" charset="0"/>
                <a:cs typeface="Arial" pitchFamily="34" charset="0"/>
              </a:rPr>
              <a:t>контент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: подсказывает лучшее время публикации для вашей ЦА и оценивает, какие материалы хороши, а какие не идут.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4263529" cy="23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PT Sans" pitchFamily="34" charset="-52"/>
              </a:rPr>
              <a:t>Сервисы </a:t>
            </a:r>
            <a:r>
              <a:rPr lang="ru-RU" sz="3200" b="1" dirty="0" err="1">
                <a:latin typeface="PT Sans" pitchFamily="34" charset="-52"/>
              </a:rPr>
              <a:t>кросспостинга</a:t>
            </a:r>
            <a:endParaRPr lang="ru-RU" sz="3200" b="1" dirty="0">
              <a:latin typeface="PT Sans" pitchFamily="34" charset="-52"/>
            </a:endParaRP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1714488"/>
            <a:ext cx="4000528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Pur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Ninja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/>
            <a:r>
              <a:rPr lang="ru-RU" sz="1400" b="1" dirty="0"/>
              <a:t>Сайт: </a:t>
            </a:r>
            <a:r>
              <a:rPr lang="en-US" sz="1400" b="1" dirty="0"/>
              <a:t> </a:t>
            </a:r>
            <a:r>
              <a:rPr lang="en-US" sz="1400" b="1" dirty="0" err="1">
                <a:solidFill>
                  <a:srgbClr val="0070C0"/>
                </a:solidFill>
              </a:rPr>
              <a:t>pur.ninja</a:t>
            </a:r>
            <a:endParaRPr lang="ru-RU" sz="1400" dirty="0">
              <a:solidFill>
                <a:srgbClr val="0070C0"/>
              </a:solidFill>
            </a:endParaRP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/>
              <a:t>Цена:</a:t>
            </a:r>
            <a:r>
              <a:rPr lang="ru-RU" sz="1400" dirty="0"/>
              <a:t> $10 в месяц. В стоимость включен </a:t>
            </a:r>
            <a:r>
              <a:rPr lang="ru-RU" sz="1400" dirty="0" err="1"/>
              <a:t>безлимитный</a:t>
            </a:r>
            <a:r>
              <a:rPr lang="ru-RU" sz="1400" dirty="0"/>
              <a:t> </a:t>
            </a:r>
            <a:r>
              <a:rPr lang="ru-RU" sz="1400" dirty="0" err="1"/>
              <a:t>постинг</a:t>
            </a:r>
            <a:r>
              <a:rPr lang="ru-RU" sz="1400" dirty="0"/>
              <a:t> и 50 </a:t>
            </a:r>
            <a:r>
              <a:rPr lang="ru-RU" sz="1400" dirty="0" err="1"/>
              <a:t>аккаунтов</a:t>
            </a:r>
            <a:r>
              <a:rPr lang="ru-RU" sz="1400" dirty="0"/>
              <a:t> в </a:t>
            </a:r>
            <a:r>
              <a:rPr lang="ru-RU" sz="1400" dirty="0" err="1"/>
              <a:t>соцсетях</a:t>
            </a:r>
            <a:r>
              <a:rPr lang="ru-RU" sz="1400" dirty="0"/>
              <a:t>.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/>
              <a:t>Бесплатный период </a:t>
            </a:r>
            <a:r>
              <a:rPr lang="ru-RU" sz="1400" dirty="0"/>
              <a:t>– 7 дней.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 err="1"/>
              <a:t>Соцсети</a:t>
            </a:r>
            <a:r>
              <a:rPr lang="ru-RU" sz="1400" b="1" dirty="0"/>
              <a:t>: </a:t>
            </a:r>
            <a:r>
              <a:rPr lang="ru-RU" sz="1400" dirty="0"/>
              <a:t>ВК, Одноклассники, </a:t>
            </a:r>
            <a:r>
              <a:rPr lang="ru-RU" sz="1400" dirty="0" err="1"/>
              <a:t>Facebook</a:t>
            </a:r>
            <a:r>
              <a:rPr lang="ru-RU" sz="1400" dirty="0"/>
              <a:t>, </a:t>
            </a:r>
            <a:r>
              <a:rPr lang="ru-RU" sz="1400" dirty="0" err="1"/>
              <a:t>Twitter</a:t>
            </a:r>
            <a:r>
              <a:rPr lang="ru-RU" sz="1400" dirty="0"/>
              <a:t>, </a:t>
            </a:r>
            <a:r>
              <a:rPr lang="ru-RU" sz="1400" dirty="0" err="1"/>
              <a:t>LinkedIn</a:t>
            </a:r>
            <a:r>
              <a:rPr lang="ru-RU" sz="1400" dirty="0"/>
              <a:t> и </a:t>
            </a:r>
            <a:r>
              <a:rPr lang="ru-RU" sz="1400" dirty="0" err="1"/>
              <a:t>Instagram</a:t>
            </a:r>
            <a:r>
              <a:rPr lang="ru-RU" sz="1400" dirty="0"/>
              <a:t>.</a:t>
            </a:r>
          </a:p>
          <a:p>
            <a:pPr fontAlgn="base"/>
            <a:r>
              <a:rPr lang="ru-RU" sz="1400" dirty="0"/>
              <a:t>Главный плюс </a:t>
            </a:r>
            <a:r>
              <a:rPr lang="ru-RU" sz="1400" dirty="0" err="1"/>
              <a:t>Pur</a:t>
            </a:r>
            <a:r>
              <a:rPr lang="ru-RU" sz="1400" dirty="0"/>
              <a:t> </a:t>
            </a:r>
            <a:r>
              <a:rPr lang="ru-RU" sz="1400" dirty="0" err="1"/>
              <a:t>Ninja</a:t>
            </a:r>
            <a:r>
              <a:rPr lang="ru-RU" sz="1400" dirty="0"/>
              <a:t> – удобный редактор. Вы прикрепляете к постам </a:t>
            </a:r>
            <a:r>
              <a:rPr lang="ru-RU" sz="1400" dirty="0" err="1"/>
              <a:t>медиафайлы</a:t>
            </a:r>
            <a:r>
              <a:rPr lang="ru-RU" sz="1400" dirty="0"/>
              <a:t>, настраиваете дату публикации, лепите на картинки </a:t>
            </a:r>
            <a:r>
              <a:rPr lang="ru-RU" sz="1400" dirty="0" err="1"/>
              <a:t>вотермарки</a:t>
            </a:r>
            <a:r>
              <a:rPr lang="ru-RU" sz="1400" dirty="0"/>
              <a:t>. А главное – посты можно сходу редактировать под разные </a:t>
            </a:r>
            <a:r>
              <a:rPr lang="ru-RU" sz="1400" dirty="0" err="1"/>
              <a:t>соцсети</a:t>
            </a:r>
            <a:r>
              <a:rPr lang="ru-RU" sz="1400" dirty="0"/>
              <a:t>.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dirty="0" err="1"/>
              <a:t>Pur</a:t>
            </a:r>
            <a:r>
              <a:rPr lang="ru-RU" sz="1400" dirty="0"/>
              <a:t> </a:t>
            </a:r>
            <a:r>
              <a:rPr lang="ru-RU" sz="1400" dirty="0" err="1"/>
              <a:t>Ninja</a:t>
            </a:r>
            <a:r>
              <a:rPr lang="ru-RU" sz="1400" dirty="0"/>
              <a:t> хорош для новичков. Он очень простой, но расширенный SMM-функционал не предусмотрен.</a:t>
            </a:r>
          </a:p>
          <a:p>
            <a:pPr fontAlgn="base"/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4357694"/>
            <a:ext cx="3714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 пунктов в меню, а сверху главная кнопка – «Написать пост»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Расписание – здесь заполняем график публикаций;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Аккаунты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подключаем и отключаем свои сообщества и личные странички;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Аналитика – следим, как растет аудитория сообществ в ходе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кросс-постинга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Импорт RSS – подключаем RSS 2.0, чтобы публиковать в </a:t>
            </a:r>
            <a:r>
              <a:rPr lang="ru-RU" sz="1200" i="1" dirty="0" err="1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соцсетях</a:t>
            </a: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материалы с сайта;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3142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Команда – привлекаем к работе коллегу или наемного SMM-менеджера.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702648" cy="27146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5799</TotalTime>
  <Words>753</Words>
  <Application>Microsoft Office PowerPoint</Application>
  <PresentationFormat>Экран (4:3)</PresentationFormat>
  <Paragraphs>153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Слайд 1</vt:lpstr>
      <vt:lpstr>Актуальность</vt:lpstr>
      <vt:lpstr>Цели и задачи</vt:lpstr>
      <vt:lpstr>Решение поставленных задач</vt:lpstr>
      <vt:lpstr>Сервисы кросспостинга</vt:lpstr>
      <vt:lpstr>Сервисы кросспостинга</vt:lpstr>
      <vt:lpstr>Сервисы кросспостинга</vt:lpstr>
      <vt:lpstr>Сервисы кросспостинга</vt:lpstr>
      <vt:lpstr>Сервисы кросспостинга</vt:lpstr>
      <vt:lpstr>Другие сервисы</vt:lpstr>
      <vt:lpstr>Опыт реализации проекта</vt:lpstr>
      <vt:lpstr>Риски реализации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Столярова</dc:creator>
  <cp:lastModifiedBy>Столярова</cp:lastModifiedBy>
  <cp:revision>565</cp:revision>
  <dcterms:created xsi:type="dcterms:W3CDTF">2014-02-17T06:03:04Z</dcterms:created>
  <dcterms:modified xsi:type="dcterms:W3CDTF">2017-12-04T05:06:08Z</dcterms:modified>
</cp:coreProperties>
</file>