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1"/>
  </p:notesMasterIdLst>
  <p:sldIdLst>
    <p:sldId id="288" r:id="rId2"/>
    <p:sldId id="443" r:id="rId3"/>
    <p:sldId id="476" r:id="rId4"/>
    <p:sldId id="475" r:id="rId5"/>
    <p:sldId id="477" r:id="rId6"/>
    <p:sldId id="478" r:id="rId7"/>
    <p:sldId id="479" r:id="rId8"/>
    <p:sldId id="480" r:id="rId9"/>
    <p:sldId id="481" r:id="rId10"/>
    <p:sldId id="482" r:id="rId11"/>
    <p:sldId id="483" r:id="rId12"/>
    <p:sldId id="484" r:id="rId13"/>
    <p:sldId id="485" r:id="rId14"/>
    <p:sldId id="486" r:id="rId15"/>
    <p:sldId id="487" r:id="rId16"/>
    <p:sldId id="488" r:id="rId17"/>
    <p:sldId id="489" r:id="rId18"/>
    <p:sldId id="492" r:id="rId19"/>
    <p:sldId id="493" r:id="rId20"/>
    <p:sldId id="494" r:id="rId21"/>
    <p:sldId id="495" r:id="rId22"/>
    <p:sldId id="496" r:id="rId23"/>
    <p:sldId id="491" r:id="rId24"/>
    <p:sldId id="497" r:id="rId25"/>
    <p:sldId id="498" r:id="rId26"/>
    <p:sldId id="499" r:id="rId27"/>
    <p:sldId id="500" r:id="rId28"/>
    <p:sldId id="501" r:id="rId29"/>
    <p:sldId id="502" r:id="rId30"/>
    <p:sldId id="503" r:id="rId31"/>
    <p:sldId id="504" r:id="rId32"/>
    <p:sldId id="505" r:id="rId33"/>
    <p:sldId id="506" r:id="rId34"/>
    <p:sldId id="507" r:id="rId35"/>
    <p:sldId id="511" r:id="rId36"/>
    <p:sldId id="508" r:id="rId37"/>
    <p:sldId id="509" r:id="rId38"/>
    <p:sldId id="510" r:id="rId39"/>
    <p:sldId id="469" r:id="rId4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018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43" autoAdjust="0"/>
    <p:restoredTop sz="98966" autoAdjust="0"/>
  </p:normalViewPr>
  <p:slideViewPr>
    <p:cSldViewPr>
      <p:cViewPr varScale="1">
        <p:scale>
          <a:sx n="149" d="100"/>
          <a:sy n="149" d="100"/>
        </p:scale>
        <p:origin x="-462" y="-84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EA8A2-650F-4E78-86BF-6C5F127D609B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F044F-8ABD-4E7C-967F-A773A357E1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921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4341D40-D3D7-42DC-A13E-919C88AE8E4A}" type="datetime1">
              <a:rPr lang="ru-RU" smtClean="0"/>
              <a:pPr/>
              <a:t>23.05.2018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177405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AC76-5231-49E0-8AD8-3A7A1624FE21}" type="datetime1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1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4686303"/>
            <a:ext cx="2209800" cy="273844"/>
          </a:xfrm>
        </p:spPr>
        <p:txBody>
          <a:bodyPr/>
          <a:lstStyle/>
          <a:p>
            <a:fld id="{0408E218-0A4E-44AB-B4D2-13ACF90B10B8}" type="datetime1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4686156"/>
            <a:ext cx="5573483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2C6D-8008-42C3-819F-3C06CB9A2ABD}" type="datetime1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057405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E337-0E57-44C7-B531-B99A13899036}" type="datetime1">
              <a:rPr lang="ru-RU" smtClean="0"/>
              <a:pPr/>
              <a:t>23.05.2018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314451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554C5CB-C34E-4F2D-8EE8-2CE33BB1A420}" type="datetime1">
              <a:rPr lang="ru-RU" smtClean="0"/>
              <a:pPr/>
              <a:t>23.05.2018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04792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BA9A157-EE6B-4B71-A3C5-ED17FFCEE7CB}" type="datetime1">
              <a:rPr lang="ru-RU" smtClean="0"/>
              <a:pPr/>
              <a:t>23.05.2018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C831-A074-47EB-94AE-E3841F50FAED}" type="datetime1">
              <a:rPr lang="ru-RU" smtClean="0"/>
              <a:pPr/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229B-6889-4904-8520-82F3814EA38C}" type="datetime1">
              <a:rPr lang="ru-RU" smtClean="0"/>
              <a:pPr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04792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AEDD-C150-4565-AA8E-4AAF37461928}" type="datetime1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9D093158-A513-4AB3-8A80-20149B4F72E0}" type="datetime1">
              <a:rPr lang="ru-RU" smtClean="0"/>
              <a:pPr/>
              <a:t>23.05.2018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4686156"/>
            <a:ext cx="4572000" cy="273844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3E0D464-6B3F-42C6-A34F-296D6090D3C1}" type="datetime1">
              <a:rPr lang="ru-RU" smtClean="0"/>
              <a:pPr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2" y="4686156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7;&#1090;&#1086;&#1083;&#1103;&#1088;&#1086;&#1074;&#1072;\Desktop\&#1043;&#1045;&#1053;&#1044;&#1045;&#1056;\&#1058;&#1054;&#1055;%207%20&#1051;&#1040;&#1049;&#1060;&#1061;&#1040;&#1050;&#1054;&#1042;%20&#1048;%20&#1057;&#1054;&#1042;&#1045;&#1058;&#1054;&#1042;%20&#1044;&#1051;&#1071;%20&#1044;&#1045;&#1042;&#1059;&#1064;&#1045;&#1050;.mp4" TargetMode="Externa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www.sun-hands.ru/" TargetMode="External"/><Relationship Id="rId7" Type="http://schemas.openxmlformats.org/officeDocument/2006/relationships/hyperlink" Target="https://ok.ru/lifehacker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lifehacker_ru" TargetMode="External"/><Relationship Id="rId5" Type="http://schemas.openxmlformats.org/officeDocument/2006/relationships/hyperlink" Target="http://www.youtube.com/" TargetMode="External"/><Relationship Id="rId4" Type="http://schemas.openxmlformats.org/officeDocument/2006/relationships/hyperlink" Target="http://www.kakprostovse.ru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843390" y="1857370"/>
            <a:ext cx="4958102" cy="144662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800" b="1" dirty="0" err="1" smtClean="0">
                <a:solidFill>
                  <a:srgbClr val="002060"/>
                </a:solidFill>
                <a:latin typeface="PT Sans" pitchFamily="34" charset="-52"/>
                <a:ea typeface="+mj-ea"/>
                <a:cs typeface="+mj-cs"/>
              </a:rPr>
              <a:t>Лайфхаки</a:t>
            </a:r>
            <a:r>
              <a:rPr lang="ru-RU" sz="2800" b="1" dirty="0" smtClean="0">
                <a:solidFill>
                  <a:srgbClr val="002060"/>
                </a:solidFill>
                <a:latin typeface="PT Sans" pitchFamily="34" charset="-52"/>
                <a:ea typeface="+mj-ea"/>
                <a:cs typeface="+mj-cs"/>
              </a:rPr>
              <a:t> для женщин </a:t>
            </a:r>
          </a:p>
          <a:p>
            <a:pPr lvl="0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PT Sans" pitchFamily="34" charset="-52"/>
                <a:ea typeface="+mj-ea"/>
                <a:cs typeface="+mj-cs"/>
              </a:rPr>
              <a:t>в быту и на работе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T Sans" pitchFamily="34" charset="-52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3843390" y="4277280"/>
            <a:ext cx="7729534" cy="50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1200" b="1" dirty="0" smtClean="0">
                <a:latin typeface="+mj-lt"/>
              </a:rPr>
              <a:t>Греков Павел Сергеевич </a:t>
            </a:r>
            <a:r>
              <a:rPr lang="en-US" sz="1200" b="1" dirty="0" smtClean="0">
                <a:latin typeface="+mj-lt"/>
              </a:rPr>
              <a:t>–</a:t>
            </a:r>
            <a:r>
              <a:rPr lang="ru-RU" sz="1200" b="1" dirty="0" smtClean="0">
                <a:latin typeface="+mj-lt"/>
              </a:rPr>
              <a:t>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ru-RU" sz="1200" b="1" dirty="0" smtClean="0">
                <a:latin typeface="+mj-lt"/>
              </a:rPr>
              <a:t>специалист по информационной работе Дорпрофжел на ВСЖД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2" name="Рисунок 11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28731" y="247368"/>
            <a:ext cx="71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Российский профессиональный союз железнодорожников </a:t>
            </a:r>
          </a:p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и транспортных строителей (РОСПРОФЖЕЛ)</a:t>
            </a:r>
          </a:p>
        </p:txBody>
      </p:sp>
      <p:pic>
        <p:nvPicPr>
          <p:cNvPr id="9" name="Рисунок 8" descr="rk0JFTw6Wr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428742"/>
            <a:ext cx="3429006" cy="3429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114288"/>
            <a:ext cx="91440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Подборки советов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8" name="Рисунок 17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pic>
        <p:nvPicPr>
          <p:cNvPr id="8" name="Рисунок 7" descr="100-sovetov-po-domashnej-ximchistke-2003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357304"/>
            <a:ext cx="2135426" cy="33575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9785699806379-2016--.jpg"/>
          <p:cNvPicPr>
            <a:picLocks noChangeAspect="1"/>
          </p:cNvPicPr>
          <p:nvPr/>
        </p:nvPicPr>
        <p:blipFill>
          <a:blip r:embed="rId4"/>
          <a:srcRect l="32895" r="32565"/>
          <a:stretch>
            <a:fillRect/>
          </a:stretch>
        </p:blipFill>
        <p:spPr>
          <a:xfrm>
            <a:off x="571472" y="1357304"/>
            <a:ext cx="2214578" cy="33660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image_99242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7641" y="1357304"/>
            <a:ext cx="2540573" cy="33575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114288"/>
            <a:ext cx="91440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Удаленные ассистенты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8" name="Рисунок 17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5429256" y="1357304"/>
            <a:ext cx="307183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 smtClean="0"/>
              <a:t>Удалённый </a:t>
            </a:r>
            <a:r>
              <a:rPr lang="ru-RU" sz="1600" b="1" dirty="0" err="1" smtClean="0"/>
              <a:t>ассисте́нт</a:t>
            </a:r>
            <a:r>
              <a:rPr lang="ru-RU" sz="1600" dirty="0" smtClean="0"/>
              <a:t>  — работник, удалённо выполняющий обязанности ассистента, помощника или секретаря для руководящего лица организации или для физического лица. Удалённый ассистент может быть как </a:t>
            </a:r>
            <a:r>
              <a:rPr lang="ru-RU" sz="1600" dirty="0" err="1" smtClean="0"/>
              <a:t>фрилансером</a:t>
            </a:r>
            <a:r>
              <a:rPr lang="ru-RU" sz="1600" dirty="0" smtClean="0"/>
              <a:t>, так и сотрудником организации, предоставляющей соответствующие услуги. Использование удалённых ассистентов в организации является видом </a:t>
            </a:r>
            <a:r>
              <a:rPr lang="ru-RU" sz="1600" dirty="0" err="1" smtClean="0"/>
              <a:t>аутсорсинга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pic>
        <p:nvPicPr>
          <p:cNvPr id="8" name="Рисунок 7" descr="hqdefault.jpg"/>
          <p:cNvPicPr>
            <a:picLocks noChangeAspect="1"/>
          </p:cNvPicPr>
          <p:nvPr/>
        </p:nvPicPr>
        <p:blipFill>
          <a:blip r:embed="rId3"/>
          <a:srcRect l="6250" t="2083" r="6249" b="-1"/>
          <a:stretch>
            <a:fillRect/>
          </a:stretch>
        </p:blipFill>
        <p:spPr>
          <a:xfrm>
            <a:off x="571472" y="1285865"/>
            <a:ext cx="4214842" cy="35374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73077905_1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2893"/>
            <a:ext cx="5143504" cy="3430607"/>
          </a:xfrm>
          <a:prstGeom prst="rect">
            <a:avLst/>
          </a:prstGeom>
        </p:spPr>
      </p:pic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714348" y="785800"/>
            <a:ext cx="78581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800" b="1" dirty="0" smtClean="0"/>
              <a:t>БЫТОВЫЕ ЛАЙФХАКИ</a:t>
            </a:r>
          </a:p>
          <a:p>
            <a:pPr algn="ctr"/>
            <a:r>
              <a:rPr lang="ru-RU" sz="7200" b="1" dirty="0" smtClean="0">
                <a:solidFill>
                  <a:srgbClr val="CF018A"/>
                </a:solidFill>
                <a:latin typeface="Adine Kirnberg" pitchFamily="2" charset="0"/>
              </a:rPr>
              <a:t>             </a:t>
            </a:r>
            <a:r>
              <a:rPr lang="ru-RU" sz="4400" b="1" dirty="0" smtClean="0">
                <a:solidFill>
                  <a:srgbClr val="CF018A"/>
                </a:solidFill>
                <a:latin typeface="Monotype Corsiva" pitchFamily="66" charset="0"/>
              </a:rPr>
              <a:t>Для женщин </a:t>
            </a:r>
            <a:endParaRPr lang="ru-RU" sz="4400" dirty="0">
              <a:solidFill>
                <a:srgbClr val="CF018A"/>
              </a:solidFill>
              <a:latin typeface="Monotype Corsiva" pitchFamily="66" charset="0"/>
            </a:endParaRPr>
          </a:p>
        </p:txBody>
      </p:sp>
      <p:pic>
        <p:nvPicPr>
          <p:cNvPr id="10" name="Рисунок 9" descr="Брендбук_РОСПРОФЖЕЛ-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1472" y="857238"/>
            <a:ext cx="928695" cy="80367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114288"/>
            <a:ext cx="91440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1. Если нужно разносить туфли за 5 минут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8" name="Рисунок 17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5357818" y="1357304"/>
            <a:ext cx="307183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 smtClean="0"/>
              <a:t>1. Надеваете толстые носки, потом туфли</a:t>
            </a:r>
            <a:br>
              <a:rPr lang="ru-RU" sz="1600" b="1" dirty="0" smtClean="0"/>
            </a:br>
            <a:r>
              <a:rPr lang="ru-RU" sz="1600" b="1" dirty="0" smtClean="0"/>
              <a:t>2. Включаете фен и пару минут "сушите" туфли в тех местах, где они жмут</a:t>
            </a:r>
            <a:br>
              <a:rPr lang="ru-RU" sz="1600" b="1" dirty="0" smtClean="0"/>
            </a:br>
            <a:r>
              <a:rPr lang="ru-RU" sz="1600" b="1" dirty="0" smtClean="0"/>
              <a:t>3. Не снимаете, пока туфли и носки не остынут</a:t>
            </a:r>
            <a:br>
              <a:rPr lang="ru-RU" sz="1600" b="1" dirty="0" smtClean="0"/>
            </a:br>
            <a:r>
              <a:rPr lang="ru-RU" sz="1600" b="1" dirty="0" smtClean="0"/>
              <a:t>4. Снимаете носки и проверяете результат; если одного раза недостаточно, можно повторить </a:t>
            </a:r>
            <a:endParaRPr lang="ru-RU" sz="1600" dirty="0"/>
          </a:p>
        </p:txBody>
      </p:sp>
      <p:pic>
        <p:nvPicPr>
          <p:cNvPr id="7" name="Рисунок 6" descr="29d93b96f37aabcb02d10ae44fa1307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357304"/>
            <a:ext cx="4272607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114288"/>
            <a:ext cx="91440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          2. Пемза поможет очистить шерстяную одежду от катышков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8" name="Рисунок 17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pic>
        <p:nvPicPr>
          <p:cNvPr id="8" name="Рисунок 7" descr="b9a825cb51c758b8763f880cbb40a9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357304"/>
            <a:ext cx="5211863" cy="34773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114288"/>
            <a:ext cx="91440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3. Белое вино нейтрализует пятна от красного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8" name="Рисунок 17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5357818" y="1357304"/>
            <a:ext cx="307183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 smtClean="0"/>
              <a:t>Если вы случайно облились красным вином, немедленно вылейте на это место белого вина и подождите, пока все высохнет. Белое нейтрализует красное и пятна потом легче вывести с одежды. </a:t>
            </a:r>
            <a:endParaRPr lang="ru-RU" sz="1600" dirty="0"/>
          </a:p>
        </p:txBody>
      </p:sp>
      <p:pic>
        <p:nvPicPr>
          <p:cNvPr id="9" name="Рисунок 8" descr="enhanced-buzz-1354-1372864108-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11" y="1357304"/>
            <a:ext cx="4466855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114288"/>
            <a:ext cx="91440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4. С помощью лака для ногтей можно сделать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метки для ключей и больше их не путать 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8" name="Рисунок 17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pic>
        <p:nvPicPr>
          <p:cNvPr id="7" name="Рисунок 6" descr="368a2e19a9990d2e8c50c90c2dd5fde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357304"/>
            <a:ext cx="5580074" cy="348304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114288"/>
            <a:ext cx="91440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5. Используйте выпрямитель для волос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для </a:t>
            </a:r>
            <a:r>
              <a:rPr lang="ru-RU" sz="20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отглаживания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мелких складок на одежде 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18" name="Рисунок 17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pic>
        <p:nvPicPr>
          <p:cNvPr id="8" name="Рисунок 7" descr="f6515d5e4a5232103994c61690f106e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285866"/>
            <a:ext cx="5485105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114288"/>
            <a:ext cx="91440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Как выбирать дыню? 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8" name="Рисунок 17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pic>
        <p:nvPicPr>
          <p:cNvPr id="8" name="Рисунок 7" descr="Image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500180"/>
            <a:ext cx="5753100" cy="32861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114288"/>
            <a:ext cx="91440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7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1001-ый способ приготовления картошки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8" name="Рисунок 17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pic>
        <p:nvPicPr>
          <p:cNvPr id="7" name="Рисунок 6" descr="Image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1285866"/>
            <a:ext cx="3637245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4357705"/>
            <a:ext cx="9144000" cy="6965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14288"/>
            <a:ext cx="91440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</a:t>
            </a:r>
            <a:r>
              <a:rPr lang="ru-RU" sz="2000" b="1" noProof="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пределение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4559872"/>
            <a:ext cx="8096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Наиболее близкие русские эквиваленты — «смекалка», «рецепт», «находка». 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8" name="Рисунок 17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3500430" y="1271181"/>
            <a:ext cx="52864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 err="1" smtClean="0">
                <a:solidFill>
                  <a:srgbClr val="002060"/>
                </a:solidFill>
              </a:rPr>
              <a:t>Лайфха́к</a:t>
            </a:r>
            <a:r>
              <a:rPr lang="ru-RU" sz="1600" dirty="0" smtClean="0">
                <a:solidFill>
                  <a:srgbClr val="002060"/>
                </a:solidFill>
              </a:rPr>
              <a:t> (от </a:t>
            </a:r>
            <a:r>
              <a:rPr lang="ru-RU" sz="1600" i="1" dirty="0" err="1" smtClean="0">
                <a:solidFill>
                  <a:srgbClr val="002060"/>
                </a:solidFill>
              </a:rPr>
              <a:t>лайфхакинг</a:t>
            </a:r>
            <a:r>
              <a:rPr lang="ru-RU" sz="1600" dirty="0" smtClean="0">
                <a:solidFill>
                  <a:srgbClr val="002060"/>
                </a:solidFill>
              </a:rPr>
              <a:t>, </a:t>
            </a:r>
            <a:r>
              <a:rPr lang="ru-RU" sz="1600" i="1" dirty="0" err="1" smtClean="0">
                <a:solidFill>
                  <a:srgbClr val="002060"/>
                </a:solidFill>
              </a:rPr>
              <a:t>life</a:t>
            </a:r>
            <a:r>
              <a:rPr lang="ru-RU" sz="1600" i="1" dirty="0" smtClean="0">
                <a:solidFill>
                  <a:srgbClr val="002060"/>
                </a:solidFill>
              </a:rPr>
              <a:t> </a:t>
            </a:r>
            <a:r>
              <a:rPr lang="ru-RU" sz="1600" i="1" dirty="0" err="1" smtClean="0">
                <a:solidFill>
                  <a:srgbClr val="002060"/>
                </a:solidFill>
              </a:rPr>
              <a:t>hacking</a:t>
            </a:r>
            <a:r>
              <a:rPr lang="ru-RU" sz="1600" dirty="0" smtClean="0">
                <a:solidFill>
                  <a:srgbClr val="002060"/>
                </a:solidFill>
              </a:rPr>
              <a:t>) — на сленге означает «хитрости жизни», «народную мудрость» или полезный совет, помогающий решать бытовые проблемы, экономя тем самым время.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Обычно </a:t>
            </a:r>
            <a:r>
              <a:rPr lang="ru-RU" sz="1600" dirty="0" err="1" smtClean="0">
                <a:solidFill>
                  <a:srgbClr val="002060"/>
                </a:solidFill>
              </a:rPr>
              <a:t>лайфхакер</a:t>
            </a:r>
            <a:r>
              <a:rPr lang="ru-RU" sz="1600" dirty="0" smtClean="0">
                <a:solidFill>
                  <a:srgbClr val="002060"/>
                </a:solidFill>
              </a:rPr>
              <a:t> не создаёт новые методики, а овладевает существующими.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Термин «</a:t>
            </a:r>
            <a:r>
              <a:rPr lang="ru-RU" sz="1600" dirty="0" err="1" smtClean="0">
                <a:solidFill>
                  <a:srgbClr val="002060"/>
                </a:solidFill>
              </a:rPr>
              <a:t>лайфхакинг</a:t>
            </a:r>
            <a:r>
              <a:rPr lang="ru-RU" sz="1600" dirty="0" smtClean="0">
                <a:solidFill>
                  <a:srgbClr val="002060"/>
                </a:solidFill>
              </a:rPr>
              <a:t>» позаимствован из </a:t>
            </a:r>
            <a:r>
              <a:rPr lang="en-US" sz="1600" dirty="0" smtClean="0">
                <a:solidFill>
                  <a:srgbClr val="002060"/>
                </a:solidFill>
              </a:rPr>
              <a:t>IT</a:t>
            </a:r>
            <a:r>
              <a:rPr lang="ru-RU" sz="1600" dirty="0" smtClean="0">
                <a:solidFill>
                  <a:srgbClr val="002060"/>
                </a:solidFill>
              </a:rPr>
              <a:t>-лексикона (</a:t>
            </a:r>
            <a:r>
              <a:rPr lang="ru-RU" sz="1600" i="1" dirty="0" smtClean="0">
                <a:solidFill>
                  <a:srgbClr val="002060"/>
                </a:solidFill>
              </a:rPr>
              <a:t>хакер</a:t>
            </a:r>
            <a:r>
              <a:rPr lang="ru-RU" sz="1600" dirty="0" smtClean="0">
                <a:solidFill>
                  <a:srgbClr val="002060"/>
                </a:solidFill>
              </a:rPr>
              <a:t>) в  2004 году британским журналистом </a:t>
            </a:r>
            <a:r>
              <a:rPr lang="ru-RU" sz="1600" dirty="0" err="1" smtClean="0">
                <a:solidFill>
                  <a:srgbClr val="002060"/>
                </a:solidFill>
              </a:rPr>
              <a:t>Дэнни</a:t>
            </a:r>
            <a:r>
              <a:rPr lang="ru-RU" sz="1600" dirty="0" smtClean="0">
                <a:solidFill>
                  <a:srgbClr val="002060"/>
                </a:solidFill>
              </a:rPr>
              <a:t> О </a:t>
            </a:r>
            <a:r>
              <a:rPr lang="ru-RU" sz="1600" dirty="0" err="1" smtClean="0">
                <a:solidFill>
                  <a:srgbClr val="002060"/>
                </a:solidFill>
              </a:rPr>
              <a:t>Брайеном</a:t>
            </a:r>
            <a:r>
              <a:rPr lang="ru-RU" sz="1600" dirty="0" smtClean="0">
                <a:solidFill>
                  <a:srgbClr val="002060"/>
                </a:solidFill>
              </a:rPr>
              <a:t>. Он соединил слова </a:t>
            </a:r>
            <a:r>
              <a:rPr lang="ru-RU" sz="1600" i="1" dirty="0" err="1" smtClean="0">
                <a:solidFill>
                  <a:srgbClr val="002060"/>
                </a:solidFill>
              </a:rPr>
              <a:t>life</a:t>
            </a:r>
            <a:r>
              <a:rPr lang="ru-RU" sz="1600" dirty="0" smtClean="0">
                <a:solidFill>
                  <a:srgbClr val="002060"/>
                </a:solidFill>
              </a:rPr>
              <a:t> («жизнь») и </a:t>
            </a:r>
            <a:r>
              <a:rPr lang="ru-RU" sz="1600" i="1" dirty="0" err="1" smtClean="0">
                <a:solidFill>
                  <a:srgbClr val="002060"/>
                </a:solidFill>
              </a:rPr>
              <a:t>hack</a:t>
            </a:r>
            <a:r>
              <a:rPr lang="ru-RU" sz="1600" dirty="0" smtClean="0">
                <a:solidFill>
                  <a:srgbClr val="002060"/>
                </a:solidFill>
              </a:rPr>
              <a:t> («взлом»). 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layfkhak.jpg"/>
          <p:cNvPicPr>
            <a:picLocks noChangeAspect="1"/>
          </p:cNvPicPr>
          <p:nvPr/>
        </p:nvPicPr>
        <p:blipFill>
          <a:blip r:embed="rId3"/>
          <a:srcRect l="15543" r="16070"/>
          <a:stretch>
            <a:fillRect/>
          </a:stretch>
        </p:blipFill>
        <p:spPr>
          <a:xfrm>
            <a:off x="285720" y="1285866"/>
            <a:ext cx="3143240" cy="164307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114288"/>
            <a:ext cx="91440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8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Мойка окон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8" name="Рисунок 17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pic>
        <p:nvPicPr>
          <p:cNvPr id="9" name="Рисунок 8" descr="Image 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285866"/>
            <a:ext cx="3654887" cy="3643338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929190" y="1357304"/>
            <a:ext cx="35719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ru-RU" sz="1400" b="1" dirty="0" smtClean="0"/>
              <a:t>Когда моете окно, протирайте его внутри вертикально, а снаружи горизонтально. Так вы легко узнаете с какой стороны остались разводы.</a:t>
            </a:r>
          </a:p>
          <a:p>
            <a:endParaRPr lang="ru-RU" sz="1400" b="1" dirty="0" smtClean="0">
              <a:solidFill>
                <a:srgbClr val="000000"/>
              </a:solidFill>
            </a:endParaRPr>
          </a:p>
          <a:p>
            <a:endParaRPr lang="ru-RU" sz="1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114288"/>
            <a:ext cx="91440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9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Лак для волос защитит стопы от скольжения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18" name="Рисунок 17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929190" y="1357304"/>
            <a:ext cx="35719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ru-RU" sz="1400" b="1" dirty="0" smtClean="0"/>
              <a:t>Подобрать идеальные туфли практически невозможно: одни будут натирать, а в других обязательно останется неприглядный зазор сзади. Чтобы решить проблему «дыры» между ногой и задником, достаточно нанести на стопу лак для волос, который не позволит ей проскальзывать вперед. </a:t>
            </a:r>
            <a:br>
              <a:rPr lang="ru-RU" sz="1400" b="1" dirty="0" smtClean="0"/>
            </a:br>
            <a:endParaRPr lang="ru-RU" sz="1400" b="1" dirty="0"/>
          </a:p>
        </p:txBody>
      </p:sp>
      <p:pic>
        <p:nvPicPr>
          <p:cNvPr id="7" name="Рисунок 6" descr="698765-23681210-12-0-1495685121-1495685124-650-1-1495685124-650-fd15f6ac62-14957020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357304"/>
            <a:ext cx="4127529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114288"/>
            <a:ext cx="91440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ПОЛЕЗНОЕ ВИДЕО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18" name="Рисунок 17" descr="Брендбук_РОСПРОФЖЕЛ-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pic>
        <p:nvPicPr>
          <p:cNvPr id="8" name="ТОП 7 ЛАЙФХАКОВ И СОВЕТОВ ДЛЯ ДЕВУШЕК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57356" y="1214428"/>
            <a:ext cx="4929222" cy="3696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114288"/>
            <a:ext cx="91440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Полезные ссылки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18" name="Рисунок 17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71472" y="1785932"/>
            <a:ext cx="7858180" cy="31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/>
              </a:rPr>
              <a:t>www.sun-hands.ru</a:t>
            </a:r>
            <a:endParaRPr lang="ru-RU" sz="25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2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4"/>
              </a:rPr>
              <a:t>www.kakprostovse.ru</a:t>
            </a:r>
            <a:endParaRPr lang="ru-RU" sz="25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2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5"/>
              </a:rPr>
              <a:t>www.youtube.com</a:t>
            </a:r>
            <a:r>
              <a:rPr lang="ru-RU" sz="2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</a:p>
          <a:p>
            <a:r>
              <a:rPr lang="en-US" sz="2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6"/>
              </a:rPr>
              <a:t>https://vk.com/lifehacker_ru</a:t>
            </a:r>
            <a:endParaRPr lang="ru-RU" sz="25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2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7"/>
              </a:rPr>
              <a:t>https://ok.ru/lifehackerru</a:t>
            </a:r>
            <a:endParaRPr lang="ru-RU" sz="25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5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5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1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ok-google-search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7752" y="1643056"/>
            <a:ext cx="3485242" cy="243678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642910" y="571486"/>
            <a:ext cx="78581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800" b="1" dirty="0" smtClean="0"/>
              <a:t> ЦИФРОВЫЕ ЛАЙФХАКИ</a:t>
            </a:r>
          </a:p>
          <a:p>
            <a:pPr algn="ctr"/>
            <a:r>
              <a:rPr lang="ru-RU" sz="7200" b="1" dirty="0" smtClean="0">
                <a:solidFill>
                  <a:srgbClr val="CF018A"/>
                </a:solidFill>
                <a:latin typeface="Adine Kirnberg" pitchFamily="2" charset="0"/>
              </a:rPr>
              <a:t>             </a:t>
            </a:r>
            <a:r>
              <a:rPr lang="ru-RU" sz="4800" b="1" dirty="0" smtClean="0">
                <a:solidFill>
                  <a:srgbClr val="CF018A"/>
                </a:solidFill>
                <a:latin typeface="Monotype Corsiva" pitchFamily="66" charset="0"/>
              </a:rPr>
              <a:t>Для женщин </a:t>
            </a:r>
            <a:endParaRPr lang="ru-RU" sz="4800" dirty="0">
              <a:solidFill>
                <a:srgbClr val="CF018A"/>
              </a:solidFill>
              <a:latin typeface="Monotype Corsiva" pitchFamily="66" charset="0"/>
            </a:endParaRPr>
          </a:p>
        </p:txBody>
      </p:sp>
      <p:pic>
        <p:nvPicPr>
          <p:cNvPr id="10" name="Рисунок 9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7158" y="571486"/>
            <a:ext cx="928695" cy="803678"/>
          </a:xfrm>
          <a:prstGeom prst="rect">
            <a:avLst/>
          </a:prstGeom>
        </p:spPr>
      </p:pic>
      <p:pic>
        <p:nvPicPr>
          <p:cNvPr id="11" name="Рисунок 10" descr="440577767567befb64c4479e7b6558ca8e5f71e4a338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500180"/>
            <a:ext cx="2623190" cy="364332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114288"/>
            <a:ext cx="91440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1. Счетчик калорий от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FatSecret</a:t>
            </a:r>
            <a:endParaRPr lang="ru-RU" sz="20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18" name="Рисунок 17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pic>
        <p:nvPicPr>
          <p:cNvPr id="8" name="Рисунок 7" descr="1340fc0c3ce3e16fc8d48ee725ddc5f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285866"/>
            <a:ext cx="2143140" cy="3601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9578a54c798ab0e68f7c7f0aaef472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1285866"/>
            <a:ext cx="2071702" cy="3551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f80c8ae5206b0a3937fd8bb4e8a4f68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322" y="1285866"/>
            <a:ext cx="2071702" cy="3551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114288"/>
            <a:ext cx="91440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2. Домашние рецепты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18" name="Рисунок 17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pic>
        <p:nvPicPr>
          <p:cNvPr id="10" name="Рисунок 9" descr="0b3d90fced2fa407bf65f1b8b385eb3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1643056"/>
            <a:ext cx="1643074" cy="2464610"/>
          </a:xfrm>
          <a:prstGeom prst="rect">
            <a:avLst/>
          </a:prstGeom>
        </p:spPr>
      </p:pic>
      <p:pic>
        <p:nvPicPr>
          <p:cNvPr id="12" name="Рисунок 11" descr="8aa34254f58f8ca3ca7c65817ecf00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6" y="1643056"/>
            <a:ext cx="1848458" cy="2464611"/>
          </a:xfrm>
          <a:prstGeom prst="rect">
            <a:avLst/>
          </a:prstGeom>
        </p:spPr>
      </p:pic>
      <p:pic>
        <p:nvPicPr>
          <p:cNvPr id="13" name="Рисунок 12" descr="8249b137a5546be8fb4f7c0aeff508f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670" y="1643056"/>
            <a:ext cx="1848458" cy="2464611"/>
          </a:xfrm>
          <a:prstGeom prst="rect">
            <a:avLst/>
          </a:prstGeom>
        </p:spPr>
      </p:pic>
      <p:pic>
        <p:nvPicPr>
          <p:cNvPr id="14" name="Рисунок 13" descr="8244377ac9c9741302832e9d2dd8834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29520" y="1643056"/>
            <a:ext cx="1643074" cy="2464610"/>
          </a:xfrm>
          <a:prstGeom prst="rect">
            <a:avLst/>
          </a:prstGeom>
        </p:spPr>
      </p:pic>
      <p:pic>
        <p:nvPicPr>
          <p:cNvPr id="15" name="Рисунок 14" descr="afd173f4146bd972015f468063cf43e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00496" y="1643056"/>
            <a:ext cx="1643074" cy="246461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114288"/>
            <a:ext cx="91440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3. Умный бюджет (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Smart Budget)</a:t>
            </a:r>
            <a:endParaRPr lang="ru-RU" sz="20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18" name="Рисунок 17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pic>
        <p:nvPicPr>
          <p:cNvPr id="11" name="Рисунок 10" descr="1dedad07f3a75dbec1eaa302352463b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1357304"/>
            <a:ext cx="2192138" cy="3150378"/>
          </a:xfrm>
          <a:prstGeom prst="rect">
            <a:avLst/>
          </a:prstGeom>
        </p:spPr>
      </p:pic>
      <p:pic>
        <p:nvPicPr>
          <p:cNvPr id="16" name="Рисунок 15" descr="29dd650247f2c54c28cbccbab4b435f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1357304"/>
            <a:ext cx="2192138" cy="3150378"/>
          </a:xfrm>
          <a:prstGeom prst="rect">
            <a:avLst/>
          </a:prstGeom>
        </p:spPr>
      </p:pic>
      <p:pic>
        <p:nvPicPr>
          <p:cNvPr id="19" name="Рисунок 18" descr="a781f2884ece87305fd80dd4e9c572c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1357304"/>
            <a:ext cx="2192138" cy="315037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114288"/>
            <a:ext cx="91440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4.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Nike Training Club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18" name="Рисунок 17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pic>
        <p:nvPicPr>
          <p:cNvPr id="9" name="Рисунок 8" descr="51db7c236ce57acf1f077d74c6bf2d2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643056"/>
            <a:ext cx="2643206" cy="2852381"/>
          </a:xfrm>
          <a:prstGeom prst="rect">
            <a:avLst/>
          </a:prstGeom>
        </p:spPr>
      </p:pic>
      <p:pic>
        <p:nvPicPr>
          <p:cNvPr id="10" name="Рисунок 9" descr="75f38e492d3f58f9308d0af4fabc164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1214428"/>
            <a:ext cx="2281904" cy="3422856"/>
          </a:xfrm>
          <a:prstGeom prst="rect">
            <a:avLst/>
          </a:prstGeom>
        </p:spPr>
      </p:pic>
      <p:pic>
        <p:nvPicPr>
          <p:cNvPr id="12" name="Рисунок 11" descr="16834c628f776bf02bbfb0b6bae8a07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1571618"/>
            <a:ext cx="2839703" cy="285238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114288"/>
            <a:ext cx="91440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5. Как похудеть за 30 дней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18" name="Рисунок 17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pic>
        <p:nvPicPr>
          <p:cNvPr id="8" name="Рисунок 7" descr="Image 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285865"/>
            <a:ext cx="2071702" cy="3685881"/>
          </a:xfrm>
          <a:prstGeom prst="rect">
            <a:avLst/>
          </a:prstGeom>
        </p:spPr>
      </p:pic>
      <p:pic>
        <p:nvPicPr>
          <p:cNvPr id="11" name="Рисунок 10" descr="Image 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1285866"/>
            <a:ext cx="2000264" cy="3573673"/>
          </a:xfrm>
          <a:prstGeom prst="rect">
            <a:avLst/>
          </a:prstGeom>
        </p:spPr>
      </p:pic>
      <p:pic>
        <p:nvPicPr>
          <p:cNvPr id="13" name="Рисунок 12" descr="Image 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8" y="1285865"/>
            <a:ext cx="1993872" cy="359401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114288"/>
            <a:ext cx="91440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Примеры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8" name="Рисунок 17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3143208" y="2071684"/>
            <a:ext cx="600079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как выкрутить из патрона разбившуюся лампочку;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как запомнить номер телефона или </a:t>
            </a:r>
            <a:r>
              <a:rPr lang="ru-RU" sz="1600" b="1" dirty="0" err="1" smtClean="0">
                <a:solidFill>
                  <a:srgbClr val="002060"/>
                </a:solidFill>
              </a:rPr>
              <a:t>ПИН-код</a:t>
            </a:r>
            <a:r>
              <a:rPr lang="ru-RU" sz="1600" b="1" dirty="0" smtClean="0">
                <a:solidFill>
                  <a:srgbClr val="002060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как меньше стоять в очереди;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как меньше тратить времени, добираясь на работу;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как быстрее выполнять большее количество сложных задач;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как быстро составить план речи;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как не волноваться перед публикой и пр.</a:t>
            </a:r>
          </a:p>
        </p:txBody>
      </p:sp>
      <p:pic>
        <p:nvPicPr>
          <p:cNvPr id="10" name="Рисунок 9" descr="lampoch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428742"/>
            <a:ext cx="2202921" cy="300037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114288"/>
            <a:ext cx="91440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6. Идеи маникюра 3000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18" name="Рисунок 17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pic>
        <p:nvPicPr>
          <p:cNvPr id="9" name="Рисунок 8" descr="Image 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285866"/>
            <a:ext cx="2143140" cy="3608451"/>
          </a:xfrm>
          <a:prstGeom prst="rect">
            <a:avLst/>
          </a:prstGeom>
        </p:spPr>
      </p:pic>
      <p:pic>
        <p:nvPicPr>
          <p:cNvPr id="10" name="Рисунок 9" descr="Image 1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1357304"/>
            <a:ext cx="2154009" cy="3571900"/>
          </a:xfrm>
          <a:prstGeom prst="rect">
            <a:avLst/>
          </a:prstGeom>
        </p:spPr>
      </p:pic>
      <p:pic>
        <p:nvPicPr>
          <p:cNvPr id="12" name="Рисунок 11" descr="Image 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8" y="1285866"/>
            <a:ext cx="2214578" cy="364844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114288"/>
            <a:ext cx="91440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7.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GOOGLE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календарь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18" name="Рисунок 17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pic>
        <p:nvPicPr>
          <p:cNvPr id="8" name="Рисунок 7" descr="Image 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214428"/>
            <a:ext cx="2051784" cy="3650444"/>
          </a:xfrm>
          <a:prstGeom prst="rect">
            <a:avLst/>
          </a:prstGeom>
        </p:spPr>
      </p:pic>
      <p:pic>
        <p:nvPicPr>
          <p:cNvPr id="11" name="Рисунок 10" descr="Image 1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1285866"/>
            <a:ext cx="2038165" cy="3650444"/>
          </a:xfrm>
          <a:prstGeom prst="rect">
            <a:avLst/>
          </a:prstGeom>
        </p:spPr>
      </p:pic>
      <p:pic>
        <p:nvPicPr>
          <p:cNvPr id="13" name="Рисунок 12" descr="Image 1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1285866"/>
            <a:ext cx="2041000" cy="365044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114288"/>
            <a:ext cx="91440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8. </a:t>
            </a:r>
            <a:r>
              <a:rPr lang="ru-RU" sz="20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Лайфхакер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18" name="Рисунок 17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pic>
        <p:nvPicPr>
          <p:cNvPr id="9" name="Рисунок 8" descr="Image 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214429"/>
            <a:ext cx="2143140" cy="3783244"/>
          </a:xfrm>
          <a:prstGeom prst="rect">
            <a:avLst/>
          </a:prstGeom>
        </p:spPr>
      </p:pic>
      <p:pic>
        <p:nvPicPr>
          <p:cNvPr id="10" name="Рисунок 9" descr="Image 1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1214428"/>
            <a:ext cx="2143140" cy="3812367"/>
          </a:xfrm>
          <a:prstGeom prst="rect">
            <a:avLst/>
          </a:prstGeom>
        </p:spPr>
      </p:pic>
      <p:pic>
        <p:nvPicPr>
          <p:cNvPr id="12" name="Рисунок 11" descr="Image 1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1214429"/>
            <a:ext cx="2143140" cy="381002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114288"/>
            <a:ext cx="91440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9. Аптечка  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18" name="Рисунок 17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pic>
        <p:nvPicPr>
          <p:cNvPr id="8" name="Рисунок 7" descr="Image 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357304"/>
            <a:ext cx="1857388" cy="3340526"/>
          </a:xfrm>
          <a:prstGeom prst="rect">
            <a:avLst/>
          </a:prstGeom>
        </p:spPr>
      </p:pic>
      <p:pic>
        <p:nvPicPr>
          <p:cNvPr id="11" name="Рисунок 10" descr="Image 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1357304"/>
            <a:ext cx="1909149" cy="3387804"/>
          </a:xfrm>
          <a:prstGeom prst="rect">
            <a:avLst/>
          </a:prstGeom>
        </p:spPr>
      </p:pic>
      <p:pic>
        <p:nvPicPr>
          <p:cNvPr id="13" name="Рисунок 12" descr="Image 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1357303"/>
            <a:ext cx="1897182" cy="339050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114288"/>
            <a:ext cx="91440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10. Тренировка памяти и мозга 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18" name="Рисунок 17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pic>
        <p:nvPicPr>
          <p:cNvPr id="9" name="Рисунок 8" descr="Image 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285866"/>
            <a:ext cx="1997674" cy="3571900"/>
          </a:xfrm>
          <a:prstGeom prst="rect">
            <a:avLst/>
          </a:prstGeom>
        </p:spPr>
      </p:pic>
      <p:pic>
        <p:nvPicPr>
          <p:cNvPr id="10" name="Рисунок 9" descr="Image 2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1285866"/>
            <a:ext cx="1928826" cy="3502085"/>
          </a:xfrm>
          <a:prstGeom prst="rect">
            <a:avLst/>
          </a:prstGeom>
        </p:spPr>
      </p:pic>
      <p:pic>
        <p:nvPicPr>
          <p:cNvPr id="12" name="Рисунок 11" descr="Image 2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1285866"/>
            <a:ext cx="2000264" cy="361663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114288"/>
            <a:ext cx="91440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Контроль уровня воды. </a:t>
            </a:r>
            <a:r>
              <a:rPr lang="en-US" sz="2000" b="1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Watermania</a:t>
            </a:r>
            <a:endParaRPr lang="ru-RU" sz="20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18" name="Рисунок 17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142990"/>
            <a:ext cx="6286544" cy="383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114288"/>
            <a:ext cx="91440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11. СВ ДИ – Консультант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18" name="Рисунок 17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pic>
        <p:nvPicPr>
          <p:cNvPr id="8" name="Рисунок 7" descr="Image 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285866"/>
            <a:ext cx="2327348" cy="3357586"/>
          </a:xfrm>
          <a:prstGeom prst="rect">
            <a:avLst/>
          </a:prstGeom>
        </p:spPr>
      </p:pic>
      <p:pic>
        <p:nvPicPr>
          <p:cNvPr id="11" name="Рисунок 10" descr="Image 2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1285866"/>
            <a:ext cx="2357454" cy="3466844"/>
          </a:xfrm>
          <a:prstGeom prst="rect">
            <a:avLst/>
          </a:prstGeom>
        </p:spPr>
      </p:pic>
      <p:pic>
        <p:nvPicPr>
          <p:cNvPr id="13" name="Рисунок 12" descr="Image 2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8" y="1285866"/>
            <a:ext cx="2214578" cy="337692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114288"/>
            <a:ext cx="91440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12. Скидки по ЭПБ – Аптека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.RU</a:t>
            </a:r>
            <a:endParaRPr lang="ru-RU" sz="20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18" name="Рисунок 17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pic>
        <p:nvPicPr>
          <p:cNvPr id="9" name="Рисунок 8" descr="Image 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285866"/>
            <a:ext cx="3696272" cy="2730041"/>
          </a:xfrm>
          <a:prstGeom prst="rect">
            <a:avLst/>
          </a:prstGeom>
        </p:spPr>
      </p:pic>
      <p:pic>
        <p:nvPicPr>
          <p:cNvPr id="12" name="Рисунок 11" descr="Image 2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1142990"/>
            <a:ext cx="4143404" cy="377948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14348" y="4000510"/>
            <a:ext cx="2727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http://rpz-card.ru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85918" y="4429138"/>
            <a:ext cx="27943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https://apteka.ru/</a:t>
            </a:r>
            <a:endParaRPr lang="ru-RU" sz="28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114288"/>
            <a:ext cx="91440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 Будьте в курсе!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18" name="Рисунок 17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71538" y="1285866"/>
            <a:ext cx="71080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ПОДПИСЫВАЙТЕСЬ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НА НАШИ ИНФОРМАЦИОННЫЕ ПЛОЩАДКИ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0" name="Picture 2" descr="http://mos.news/upload/iblock/76f/76fcdae5c30fb5111659bec2d31b496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428874"/>
            <a:ext cx="2450684" cy="1143008"/>
          </a:xfrm>
          <a:prstGeom prst="rect">
            <a:avLst/>
          </a:prstGeom>
          <a:noFill/>
        </p:spPr>
      </p:pic>
      <p:pic>
        <p:nvPicPr>
          <p:cNvPr id="13" name="Рисунок 12" descr="whatsapp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072198" y="2500312"/>
            <a:ext cx="2125281" cy="1000132"/>
          </a:xfrm>
          <a:prstGeom prst="rect">
            <a:avLst/>
          </a:prstGeom>
        </p:spPr>
      </p:pic>
      <p:pic>
        <p:nvPicPr>
          <p:cNvPr id="16" name="Рисунок 15" descr="11111111111111111111.jpg"/>
          <p:cNvPicPr>
            <a:picLocks noChangeAspect="1"/>
          </p:cNvPicPr>
          <p:nvPr/>
        </p:nvPicPr>
        <p:blipFill>
          <a:blip r:embed="rId5" cstate="print"/>
          <a:srcRect t="21591" b="24581"/>
          <a:stretch>
            <a:fillRect/>
          </a:stretch>
        </p:blipFill>
        <p:spPr>
          <a:xfrm>
            <a:off x="928662" y="3929072"/>
            <a:ext cx="3048004" cy="857256"/>
          </a:xfrm>
          <a:prstGeom prst="rect">
            <a:avLst/>
          </a:prstGeom>
        </p:spPr>
      </p:pic>
      <p:pic>
        <p:nvPicPr>
          <p:cNvPr id="19" name="Рисунок 18" descr="15038028332hichenie-deneg.jpeg"/>
          <p:cNvPicPr>
            <a:picLocks noChangeAspect="1"/>
          </p:cNvPicPr>
          <p:nvPr/>
        </p:nvPicPr>
        <p:blipFill>
          <a:blip r:embed="rId6" cstate="print"/>
          <a:srcRect t="6944" b="8333"/>
          <a:stretch>
            <a:fillRect/>
          </a:stretch>
        </p:blipFill>
        <p:spPr>
          <a:xfrm>
            <a:off x="3214678" y="2571750"/>
            <a:ext cx="2248526" cy="1071570"/>
          </a:xfrm>
          <a:prstGeom prst="rect">
            <a:avLst/>
          </a:prstGeom>
        </p:spPr>
      </p:pic>
      <p:pic>
        <p:nvPicPr>
          <p:cNvPr id="20" name="Рисунок 19" descr="VKontakte_Plazm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6248" y="3857634"/>
            <a:ext cx="3819910" cy="100013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71604" y="97679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2800" dirty="0" smtClean="0">
              <a:solidFill>
                <a:srgbClr val="0070C0"/>
              </a:solidFill>
            </a:endParaRPr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1357290" y="107139"/>
            <a:ext cx="6929486" cy="803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ru-RU" sz="2800" b="1" dirty="0">
              <a:solidFill>
                <a:srgbClr val="FF0000"/>
              </a:solidFill>
              <a:latin typeface="PT Sans" pitchFamily="34" charset="-52"/>
            </a:endParaRPr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4214810" y="1643056"/>
            <a:ext cx="4500594" cy="803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b="1" dirty="0" smtClean="0">
                <a:ln w="3175">
                  <a:solidFill>
                    <a:schemeClr val="bg1"/>
                  </a:solidFill>
                </a:ln>
                <a:solidFill>
                  <a:srgbClr val="FF0000"/>
                </a:solidFill>
                <a:latin typeface="PT Sans" pitchFamily="34" charset="-52"/>
              </a:rPr>
              <a:t>Специалист по информационной работе Дорпрофжел на ВСЖД</a:t>
            </a:r>
            <a:endParaRPr lang="ru-RU" b="1" dirty="0">
              <a:ln w="3175">
                <a:solidFill>
                  <a:schemeClr val="bg1"/>
                </a:solidFill>
              </a:ln>
              <a:solidFill>
                <a:srgbClr val="FF0000"/>
              </a:solidFill>
              <a:latin typeface="PT Sans" pitchFamily="34" charset="-52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4214810" y="2714626"/>
            <a:ext cx="4500594" cy="8036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PT Sans" pitchFamily="34" charset="-52"/>
              </a:rPr>
              <a:t>Греков Павел Сергеевич</a:t>
            </a:r>
            <a:endParaRPr lang="en-US" sz="2400" b="1" dirty="0" smtClean="0">
              <a:solidFill>
                <a:srgbClr val="0070C0"/>
              </a:solidFill>
              <a:latin typeface="PT Sans" pitchFamily="34" charset="-52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PT Sans" pitchFamily="34" charset="-52"/>
              </a:rPr>
              <a:t>Р. тел. 64-47-64</a:t>
            </a:r>
          </a:p>
          <a:p>
            <a:r>
              <a:rPr lang="ru-RU" sz="2400" b="1" dirty="0" err="1" smtClean="0">
                <a:solidFill>
                  <a:srgbClr val="002060"/>
                </a:solidFill>
                <a:latin typeface="PT Sans" pitchFamily="34" charset="-52"/>
              </a:rPr>
              <a:t>Моб</a:t>
            </a:r>
            <a:r>
              <a:rPr lang="ru-RU" sz="2400" b="1" dirty="0" smtClean="0">
                <a:solidFill>
                  <a:srgbClr val="002060"/>
                </a:solidFill>
                <a:latin typeface="PT Sans" pitchFamily="34" charset="-52"/>
              </a:rPr>
              <a:t>. 89996863365</a:t>
            </a:r>
          </a:p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PT Sans" pitchFamily="34" charset="-52"/>
              </a:rPr>
              <a:t>E-mail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PT Sans" pitchFamily="34" charset="-52"/>
              </a:rPr>
              <a:t>: </a:t>
            </a:r>
            <a:r>
              <a:rPr lang="en-US" sz="2400" b="1" dirty="0" smtClean="0">
                <a:solidFill>
                  <a:srgbClr val="0070C0"/>
                </a:solidFill>
                <a:latin typeface="PT Sans" pitchFamily="34" charset="-52"/>
              </a:rPr>
              <a:t>grekps@mail.ru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83339" y="1803792"/>
            <a:ext cx="45719" cy="20895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21" name="Рисунок 20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pic>
        <p:nvPicPr>
          <p:cNvPr id="22" name="Рисунок 21" descr="lco2-18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785932"/>
            <a:ext cx="2857520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ustanovka-unitaza-instrumen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643056"/>
            <a:ext cx="3857625" cy="257175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114288"/>
            <a:ext cx="91440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Инструменты и методики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8" name="Рисунок 17" descr="Брендбук_РОСПРОФЖЕЛ-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4500562" y="1928808"/>
            <a:ext cx="478634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Смекалка;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Мнемотехника;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Карты памяти;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Управление временем;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Социальная инженерия (безопасность);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Разнообразные подборки советов;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Использование удаленных ассистентов.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114288"/>
            <a:ext cx="91440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Смекалка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8" name="Рисунок 17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4643438" y="2073660"/>
            <a:ext cx="37862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Смекалка</a:t>
            </a:r>
            <a:r>
              <a:rPr lang="ru-RU" sz="1600" dirty="0" smtClean="0">
                <a:solidFill>
                  <a:srgbClr val="002060"/>
                </a:solidFill>
              </a:rPr>
              <a:t> - это умение быстро реагировать на предложенные обстоятельства и принимать правильные решения, основываясь на приобретенном опыте и полученных знаниях</a:t>
            </a:r>
          </a:p>
        </p:txBody>
      </p:sp>
      <p:pic>
        <p:nvPicPr>
          <p:cNvPr id="7" name="Рисунок 6" descr="1511541888_problemy-reshaemy-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571618"/>
            <a:ext cx="3518096" cy="29860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114288"/>
            <a:ext cx="91440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Мнемотехника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8" name="Рисунок 17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4643438" y="2073660"/>
            <a:ext cx="378621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Мнемотехника</a:t>
            </a:r>
            <a:r>
              <a:rPr lang="ru-RU" sz="1600" dirty="0" smtClean="0">
                <a:solidFill>
                  <a:srgbClr val="002060"/>
                </a:solidFill>
              </a:rPr>
              <a:t> - (определение в новых современных системах запоминания) — система «внутреннего письма», основанная на непосредственной записи в мозг связей между зрительными образами, обозначающими значимые элементы запоминаемой информации. </a:t>
            </a:r>
          </a:p>
        </p:txBody>
      </p:sp>
      <p:pic>
        <p:nvPicPr>
          <p:cNvPr id="8" name="Рисунок 7" descr="54bcff5f5488c1224153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714494"/>
            <a:ext cx="4114829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114288"/>
            <a:ext cx="91440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Карты памяти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8" name="Рисунок 17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500034" y="3571882"/>
            <a:ext cx="807249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Мнемотехника</a:t>
            </a:r>
            <a:r>
              <a:rPr lang="ru-RU" sz="1600" dirty="0" smtClean="0">
                <a:solidFill>
                  <a:srgbClr val="002060"/>
                </a:solidFill>
              </a:rPr>
              <a:t> - (определение в новых современных системах запоминания) —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система «внутреннего письма», основанная на непосредственной записи в мозг связей между зрительными образами, обозначающими значимые элементы запоминаемой информации. </a:t>
            </a:r>
          </a:p>
        </p:txBody>
      </p:sp>
      <p:pic>
        <p:nvPicPr>
          <p:cNvPr id="7" name="Рисунок 6" descr="Mindm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142990"/>
            <a:ext cx="693420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114288"/>
            <a:ext cx="91440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Управление временем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8" name="Рисунок 17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4857752" y="2105567"/>
            <a:ext cx="37147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 smtClean="0"/>
              <a:t>Управление временем</a:t>
            </a:r>
            <a:r>
              <a:rPr lang="ru-RU" sz="1600" dirty="0" smtClean="0"/>
              <a:t> - организация времени, тайм-менеджмент </a:t>
            </a:r>
          </a:p>
          <a:p>
            <a:r>
              <a:rPr lang="ru-RU" sz="1600" dirty="0" smtClean="0"/>
              <a:t>(англ. </a:t>
            </a:r>
            <a:r>
              <a:rPr lang="ru-RU" sz="1600" dirty="0" err="1" smtClean="0"/>
              <a:t>time</a:t>
            </a:r>
            <a:r>
              <a:rPr lang="ru-RU" sz="1600" dirty="0" smtClean="0"/>
              <a:t> </a:t>
            </a:r>
            <a:r>
              <a:rPr lang="ru-RU" sz="1600" dirty="0" err="1" smtClean="0"/>
              <a:t>management</a:t>
            </a:r>
            <a:r>
              <a:rPr lang="ru-RU" sz="1600" dirty="0" smtClean="0"/>
              <a:t>) — технология организации времени и повышения эффективности его использования.</a:t>
            </a:r>
            <a:endParaRPr lang="ru-RU" sz="1600" dirty="0"/>
          </a:p>
        </p:txBody>
      </p:sp>
      <p:pic>
        <p:nvPicPr>
          <p:cNvPr id="9" name="Рисунок 8" descr="kak-ehffektivno-upravlyat-svoim-vremen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466782"/>
            <a:ext cx="4660218" cy="36767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0" y="114288"/>
            <a:ext cx="91440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Социальная инженерия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8" name="Рисунок 17" descr="Брендбук_РОСПРОФЖЕЛ-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6" y="107139"/>
            <a:ext cx="928695" cy="803678"/>
          </a:xfrm>
          <a:prstGeom prst="rect">
            <a:avLst/>
          </a:prstGeom>
        </p:spPr>
      </p:pic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5429256" y="1803155"/>
            <a:ext cx="307183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 smtClean="0"/>
              <a:t>Социальная инженерия (безопасность</a:t>
            </a:r>
            <a:r>
              <a:rPr lang="ru-RU" sz="1600" dirty="0" smtClean="0"/>
              <a:t>) - совокупность приёмов, методов и технологий создания такого пространства, условий и обстоятельств, которые максимально эффективно приводят к конкретному необходимому результату, с использованием социологии и психологии.</a:t>
            </a:r>
            <a:endParaRPr lang="ru-RU" sz="1600" dirty="0"/>
          </a:p>
        </p:txBody>
      </p:sp>
      <p:pic>
        <p:nvPicPr>
          <p:cNvPr id="7" name="Рисунок 6" descr="социальная-инженер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857370"/>
            <a:ext cx="4437647" cy="237647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12380</TotalTime>
  <Words>603</Words>
  <Application>Microsoft Office PowerPoint</Application>
  <PresentationFormat>Экран (16:9)</PresentationFormat>
  <Paragraphs>133</Paragraphs>
  <Slides>39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Обычная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Столярова</dc:creator>
  <cp:lastModifiedBy>Столярова</cp:lastModifiedBy>
  <cp:revision>917</cp:revision>
  <dcterms:created xsi:type="dcterms:W3CDTF">2014-02-17T06:03:04Z</dcterms:created>
  <dcterms:modified xsi:type="dcterms:W3CDTF">2018-05-23T02:24:14Z</dcterms:modified>
</cp:coreProperties>
</file>