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2" r:id="rId2"/>
    <p:sldMasterId id="2147483684" r:id="rId3"/>
    <p:sldMasterId id="2147483696" r:id="rId4"/>
  </p:sldMasterIdLst>
  <p:notesMasterIdLst>
    <p:notesMasterId r:id="rId18"/>
  </p:notesMasterIdLst>
  <p:handoutMasterIdLst>
    <p:handoutMasterId r:id="rId19"/>
  </p:handoutMasterIdLst>
  <p:sldIdLst>
    <p:sldId id="306" r:id="rId5"/>
    <p:sldId id="264" r:id="rId6"/>
    <p:sldId id="284" r:id="rId7"/>
    <p:sldId id="286" r:id="rId8"/>
    <p:sldId id="316" r:id="rId9"/>
    <p:sldId id="289" r:id="rId10"/>
    <p:sldId id="317" r:id="rId11"/>
    <p:sldId id="293" r:id="rId12"/>
    <p:sldId id="322" r:id="rId13"/>
    <p:sldId id="320" r:id="rId14"/>
    <p:sldId id="321" r:id="rId15"/>
    <p:sldId id="315" r:id="rId16"/>
    <p:sldId id="307" r:id="rId17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FF7C80"/>
    <a:srgbClr val="C4C4C4"/>
    <a:srgbClr val="E88262"/>
    <a:srgbClr val="FCD3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792" autoAdjust="0"/>
    <p:restoredTop sz="60984" autoAdjust="0"/>
  </p:normalViewPr>
  <p:slideViewPr>
    <p:cSldViewPr>
      <p:cViewPr varScale="1">
        <p:scale>
          <a:sx n="156" d="100"/>
          <a:sy n="156" d="100"/>
        </p:scale>
        <p:origin x="-792" y="-9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-3774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E013A1-0F16-4D5C-9D36-59732C7A6EA1}" type="datetimeFigureOut">
              <a:rPr lang="ru-RU" smtClean="0"/>
              <a:t>28.02.2019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992E88-5963-431E-B347-AC699CBCBA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927304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1B05A2-3BF0-4D27-AE64-D7268C90CA63}" type="datetimeFigureOut">
              <a:rPr lang="ru-RU" smtClean="0"/>
              <a:t>28.02.2019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83A13D-2439-477F-AA69-2153ADA141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08288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79413" y="685800"/>
            <a:ext cx="6099175" cy="34305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961995-1779-4933-8142-21B2070FB4A4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973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3A13D-2439-477F-AA69-2153ADA141C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99765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3A13D-2439-477F-AA69-2153ADA141C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7119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3A13D-2439-477F-AA69-2153ADA141C5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7119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3A13D-2439-477F-AA69-2153ADA141C5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7119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3A13D-2439-477F-AA69-2153ADA141C5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7119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3A13D-2439-477F-AA69-2153ADA141C5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7119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3A13D-2439-477F-AA69-2153ADA141C5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7119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3A13D-2439-477F-AA69-2153ADA141C5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711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CD244-2DBD-4E74-B2F0-3690498FE52D}" type="datetime1">
              <a:rPr lang="ru-RU" smtClean="0"/>
              <a:t>28.02.2019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166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61462-DCAA-433F-AAC8-E7A2DD19C1FD}" type="datetime1">
              <a:rPr lang="ru-RU" smtClean="0"/>
              <a:t>28.02.2019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148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7F273-3474-4B10-9C49-A4D4C3F015BB}" type="datetime1">
              <a:rPr lang="ru-RU" smtClean="0"/>
              <a:t>28.02.2019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31184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CD244-2DBD-4E74-B2F0-3690498FE52D}" type="datetime1">
              <a:rPr lang="ru-RU" smtClean="0"/>
              <a:t>28.02.2019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9850D-691A-4FE2-AB21-0AE3E081090F}" type="datetime1">
              <a:rPr lang="ru-RU" smtClean="0"/>
              <a:t>28.02.2019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C6EAB-1523-4355-88ED-2D1010013ABC}" type="datetime1">
              <a:rPr lang="ru-RU" smtClean="0"/>
              <a:t>28.02.2019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3778E-3C36-4FFD-94AA-790C687052F5}" type="datetime1">
              <a:rPr lang="ru-RU" smtClean="0"/>
              <a:t>28.02.2019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53508-3BAA-44A0-914B-DB2765EE0412}" type="datetime1">
              <a:rPr lang="ru-RU" smtClean="0"/>
              <a:t>28.02.2019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549AD-4CDA-42EB-96F4-44F290E5D373}" type="datetime1">
              <a:rPr lang="ru-RU" smtClean="0"/>
              <a:t>28.02.2019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380EC-EAF7-4ADF-86F3-4474E55FE9C5}" type="datetime1">
              <a:rPr lang="ru-RU" smtClean="0"/>
              <a:t>28.02.2019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49B30-4446-4B88-8C11-4B0254DB873A}" type="datetime1">
              <a:rPr lang="ru-RU" smtClean="0"/>
              <a:t>28.02.2019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9850D-691A-4FE2-AB21-0AE3E081090F}" type="datetime1">
              <a:rPr lang="ru-RU" smtClean="0"/>
              <a:t>28.02.2019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05265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7E2BB-3182-42F9-B47D-9BE8B032C7DB}" type="datetime1">
              <a:rPr lang="ru-RU" smtClean="0"/>
              <a:t>28.02.2019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61462-DCAA-433F-AAC8-E7A2DD19C1FD}" type="datetime1">
              <a:rPr lang="ru-RU" smtClean="0"/>
              <a:t>28.02.2019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7F273-3474-4B10-9C49-A4D4C3F015BB}" type="datetime1">
              <a:rPr lang="ru-RU" smtClean="0"/>
              <a:t>28.02.2019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CD244-2DBD-4E74-B2F0-3690498FE52D}" type="datetime1">
              <a:rPr lang="ru-RU" smtClean="0"/>
              <a:t>28.02.2019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1661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9850D-691A-4FE2-AB21-0AE3E081090F}" type="datetime1">
              <a:rPr lang="ru-RU" smtClean="0"/>
              <a:t>28.02.2019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05265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C6EAB-1523-4355-88ED-2D1010013ABC}" type="datetime1">
              <a:rPr lang="ru-RU" smtClean="0"/>
              <a:t>28.02.2019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99986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3778E-3C36-4FFD-94AA-790C687052F5}" type="datetime1">
              <a:rPr lang="ru-RU" smtClean="0"/>
              <a:t>28.02.2019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39385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53508-3BAA-44A0-914B-DB2765EE0412}" type="datetime1">
              <a:rPr lang="ru-RU" smtClean="0"/>
              <a:t>28.02.2019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70175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549AD-4CDA-42EB-96F4-44F290E5D373}" type="datetime1">
              <a:rPr lang="ru-RU" smtClean="0"/>
              <a:t>28.02.2019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3238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380EC-EAF7-4ADF-86F3-4474E55FE9C5}" type="datetime1">
              <a:rPr lang="ru-RU" smtClean="0"/>
              <a:t>28.02.2019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9669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C6EAB-1523-4355-88ED-2D1010013ABC}" type="datetime1">
              <a:rPr lang="ru-RU" smtClean="0"/>
              <a:t>28.02.2019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99986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49B30-4446-4B88-8C11-4B0254DB873A}" type="datetime1">
              <a:rPr lang="ru-RU" smtClean="0"/>
              <a:t>28.02.2019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22438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7E2BB-3182-42F9-B47D-9BE8B032C7DB}" type="datetime1">
              <a:rPr lang="ru-RU" smtClean="0"/>
              <a:t>28.02.2019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59492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61462-DCAA-433F-AAC8-E7A2DD19C1FD}" type="datetime1">
              <a:rPr lang="ru-RU" smtClean="0"/>
              <a:t>28.02.2019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1483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7F273-3474-4B10-9C49-A4D4C3F015BB}" type="datetime1">
              <a:rPr lang="ru-RU" smtClean="0"/>
              <a:t>28.02.2019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31184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CD244-2DBD-4E74-B2F0-3690498FE52D}" type="datetime1">
              <a:rPr lang="ru-RU" smtClean="0"/>
              <a:t>28.02.2019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9850D-691A-4FE2-AB21-0AE3E081090F}" type="datetime1">
              <a:rPr lang="ru-RU" smtClean="0"/>
              <a:t>28.02.2019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C6EAB-1523-4355-88ED-2D1010013ABC}" type="datetime1">
              <a:rPr lang="ru-RU" smtClean="0"/>
              <a:t>28.02.2019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3778E-3C36-4FFD-94AA-790C687052F5}" type="datetime1">
              <a:rPr lang="ru-RU" smtClean="0"/>
              <a:t>28.02.2019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53508-3BAA-44A0-914B-DB2765EE0412}" type="datetime1">
              <a:rPr lang="ru-RU" smtClean="0"/>
              <a:t>28.02.2019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549AD-4CDA-42EB-96F4-44F290E5D373}" type="datetime1">
              <a:rPr lang="ru-RU" smtClean="0"/>
              <a:t>28.02.2019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3778E-3C36-4FFD-94AA-790C687052F5}" type="datetime1">
              <a:rPr lang="ru-RU" smtClean="0"/>
              <a:t>28.02.2019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393856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380EC-EAF7-4ADF-86F3-4474E55FE9C5}" type="datetime1">
              <a:rPr lang="ru-RU" smtClean="0"/>
              <a:t>28.02.2019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49B30-4446-4B88-8C11-4B0254DB873A}" type="datetime1">
              <a:rPr lang="ru-RU" smtClean="0"/>
              <a:t>28.02.2019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7E2BB-3182-42F9-B47D-9BE8B032C7DB}" type="datetime1">
              <a:rPr lang="ru-RU" smtClean="0"/>
              <a:t>28.02.2019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61462-DCAA-433F-AAC8-E7A2DD19C1FD}" type="datetime1">
              <a:rPr lang="ru-RU" smtClean="0"/>
              <a:t>28.02.2019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7F273-3474-4B10-9C49-A4D4C3F015BB}" type="datetime1">
              <a:rPr lang="ru-RU" smtClean="0"/>
              <a:t>28.02.2019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53508-3BAA-44A0-914B-DB2765EE0412}" type="datetime1">
              <a:rPr lang="ru-RU" smtClean="0"/>
              <a:t>28.02.2019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7017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549AD-4CDA-42EB-96F4-44F290E5D373}" type="datetime1">
              <a:rPr lang="ru-RU" smtClean="0"/>
              <a:t>28.02.2019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323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380EC-EAF7-4ADF-86F3-4474E55FE9C5}" type="datetime1">
              <a:rPr lang="ru-RU" smtClean="0"/>
              <a:t>28.02.2019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9669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49B30-4446-4B88-8C11-4B0254DB873A}" type="datetime1">
              <a:rPr lang="ru-RU" smtClean="0"/>
              <a:t>28.02.2019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2243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7E2BB-3182-42F9-B47D-9BE8B032C7DB}" type="datetime1">
              <a:rPr lang="ru-RU" smtClean="0"/>
              <a:t>28.02.2019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5949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microsoft.com/office/2007/relationships/hdphoto" Target="../media/hdphoto1.wdp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microsoft.com/office/2007/relationships/hdphoto" Target="../media/hdphoto1.wdp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-29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1C6C0-F611-4118-B855-D0108B960CB6}" type="datetime1">
              <a:rPr lang="ru-RU" smtClean="0"/>
              <a:t>28.02.2019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3203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-29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1C6C0-F611-4118-B855-D0108B960CB6}" type="datetime1">
              <a:rPr lang="ru-RU" smtClean="0"/>
              <a:t>28.02.2019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-29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1C6C0-F611-4118-B855-D0108B960CB6}" type="datetime1">
              <a:rPr lang="ru-RU" smtClean="0"/>
              <a:t>28.02.2019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3203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-29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1C6C0-F611-4118-B855-D0108B960CB6}" type="datetime1">
              <a:rPr lang="ru-RU" smtClean="0"/>
              <a:t>28.02.2019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3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7"/>
          <p:cNvSpPr txBox="1">
            <a:spLocks/>
          </p:cNvSpPr>
          <p:nvPr/>
        </p:nvSpPr>
        <p:spPr bwMode="auto">
          <a:xfrm>
            <a:off x="4567956" y="4659982"/>
            <a:ext cx="3707781" cy="360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 г. Иркутск, 5 марта 2019 года</a:t>
            </a:r>
            <a:endParaRPr lang="ru-RU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1564326"/>
              </p:ext>
            </p:extLst>
          </p:nvPr>
        </p:nvGraphicFramePr>
        <p:xfrm>
          <a:off x="3919539" y="1914108"/>
          <a:ext cx="1304925" cy="1078230"/>
        </p:xfrm>
        <a:graphic>
          <a:graphicData uri="http://schemas.openxmlformats.org/drawingml/2006/table">
            <a:tbl>
              <a:tblPr/>
              <a:tblGrid>
                <a:gridCol w="1304925"/>
              </a:tblGrid>
              <a:tr h="107823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endParaRPr lang="de-DE" sz="11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7" name="Picture 2" descr="D:\ЦК-001\ОРГАНИЗАЦИОННАЯ РАБОТА\Формы\Символка профсоюзов\Символика Роспрофжел\2А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5711" y="4423861"/>
            <a:ext cx="827584" cy="753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535508" y="915566"/>
            <a:ext cx="8064896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</a:pPr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200" b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ОБ ИТОГАХ ВЫПОЛНЕНИЯ ОТРАСЛЕВОГО СОГЛАШЕНИЯ И КОЛЛЕКТИВНЫХ ДОГОВОРОВ ОРГАНИЗАЦИЙ ЖЕЛЕЗНОДОРОЖНОГО ТРАНСПОРТА ЗА 2018 ГОД</a:t>
            </a:r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94111" y="3495445"/>
            <a:ext cx="7278830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</a:pPr>
            <a:r>
              <a:rPr lang="ru-RU" sz="1800" b="1" dirty="0" smtClean="0">
                <a:latin typeface="Arial" charset="0"/>
              </a:rPr>
              <a:t>Заместитель председатель Российского профессионального союза железнодорожников и транспортных строителей (РОСПРОФЖЕЛ)</a:t>
            </a:r>
            <a:endParaRPr lang="ru-RU" sz="1800" b="1" dirty="0">
              <a:latin typeface="Arial" charset="0"/>
            </a:endParaRPr>
          </a:p>
        </p:txBody>
      </p:sp>
      <p:sp>
        <p:nvSpPr>
          <p:cNvPr id="22" name="Text Placeholder 7"/>
          <p:cNvSpPr txBox="1">
            <a:spLocks/>
          </p:cNvSpPr>
          <p:nvPr/>
        </p:nvSpPr>
        <p:spPr bwMode="auto">
          <a:xfrm>
            <a:off x="794111" y="2636010"/>
            <a:ext cx="6375381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sz="25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Карабанов</a:t>
            </a:r>
            <a:r>
              <a:rPr lang="ru-RU" sz="2500" dirty="0">
                <a:solidFill>
                  <a:srgbClr val="C00000"/>
                </a:solidFill>
                <a:latin typeface="Arial Black" panose="020B0A04020102020204" pitchFamily="34" charset="0"/>
              </a:rPr>
              <a:t/>
            </a:r>
            <a:br>
              <a:rPr lang="ru-RU" sz="2500" dirty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ru-RU" sz="25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Андрей Васильевич</a:t>
            </a:r>
            <a:endParaRPr lang="ru-RU" sz="800" b="1" dirty="0" smtClean="0">
              <a:solidFill>
                <a:prstClr val="black"/>
              </a:solidFill>
              <a:latin typeface="Candara"/>
              <a:ea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7679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35624" y="128072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СОЦИАЛЬНАЯ СФЕРА</a:t>
            </a:r>
            <a:endParaRPr lang="ru-RU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79480" y="4816447"/>
            <a:ext cx="2133600" cy="273844"/>
          </a:xfrm>
        </p:spPr>
        <p:txBody>
          <a:bodyPr/>
          <a:lstStyle/>
          <a:p>
            <a:fld id="{725C68B6-61C2-468F-89AB-4B9F7531AA68}" type="slidenum">
              <a:rPr lang="ru-RU" sz="1400" smtClean="0">
                <a:solidFill>
                  <a:srgbClr val="C00000"/>
                </a:solidFill>
              </a:rPr>
              <a:pPr/>
              <a:t>10</a:t>
            </a:fld>
            <a:endParaRPr lang="ru-RU" sz="1400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63700" y="1047173"/>
            <a:ext cx="6012284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билейные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Международные игры </a:t>
            </a:r>
            <a:r>
              <a:rPr lang="ru-RU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«СПОРТ ПОКОЛЕНИЙ»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были посвящены </a:t>
            </a:r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15-летию ОАО «</a:t>
            </a: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РЖД</a:t>
            </a:r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  <a:r>
              <a:rPr lang="ru-RU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 eaLnBrk="0" hangingPunct="0">
              <a:defRPr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Финал состоялся в Сочи </a:t>
            </a:r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 сентября 2018 года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600" i="1" dirty="0"/>
              <a:t> </a:t>
            </a:r>
            <a:endParaRPr lang="ru-RU" sz="1600" i="1" dirty="0" smtClean="0"/>
          </a:p>
        </p:txBody>
      </p:sp>
      <p:sp>
        <p:nvSpPr>
          <p:cNvPr id="5" name="AutoShape 6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/>
          <p:cNvSpPr>
            <a:spLocks noChangeAspect="1" noChangeArrowheads="1"/>
          </p:cNvSpPr>
          <p:nvPr/>
        </p:nvSpPr>
        <p:spPr bwMode="auto">
          <a:xfrm>
            <a:off x="2159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47" name="Picture 11" descr="http://www.profgd.ru/images/upload/flash/_DSC00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984" y="54901"/>
            <a:ext cx="2174036" cy="1407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208" y="3405005"/>
            <a:ext cx="2539508" cy="1626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020" y="20190"/>
            <a:ext cx="763060" cy="661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https://rfsolokomotiv.ru/public/gallery/392/20181206_Final_10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5992" y="3342191"/>
            <a:ext cx="2618994" cy="1784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rfsolokomotiv.ru/public/gallery/373/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582544"/>
            <a:ext cx="2451883" cy="1683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368300" y="2192478"/>
            <a:ext cx="4572124" cy="107721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Р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ОСПРОФЖЕЛ проведено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более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тыс.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спортивных</a:t>
            </a:r>
            <a:r>
              <a:rPr lang="ru-RU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мероприятий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в которых соревновались более </a:t>
            </a: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215 тыс.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человек</a:t>
            </a:r>
            <a:r>
              <a:rPr lang="ru-RU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приняли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участие более </a:t>
            </a:r>
            <a:r>
              <a:rPr lang="ru-RU" sz="1600" b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217</a:t>
            </a: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тыс.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зрителей.</a:t>
            </a:r>
          </a:p>
        </p:txBody>
      </p:sp>
    </p:spTree>
    <p:extLst>
      <p:ext uri="{BB962C8B-B14F-4D97-AF65-F5344CB8AC3E}">
        <p14:creationId xmlns:p14="http://schemas.microsoft.com/office/powerpoint/2010/main" val="19959138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48865" y="146274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СОЦИАЛЬНАЯ СФЕРА</a:t>
            </a:r>
            <a:endParaRPr lang="ru-RU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88224" y="4861373"/>
            <a:ext cx="2133600" cy="273844"/>
          </a:xfrm>
        </p:spPr>
        <p:txBody>
          <a:bodyPr/>
          <a:lstStyle/>
          <a:p>
            <a:fld id="{725C68B6-61C2-468F-89AB-4B9F7531AA68}" type="slidenum">
              <a:rPr lang="ru-RU" sz="1400" smtClean="0">
                <a:solidFill>
                  <a:srgbClr val="C00000"/>
                </a:solidFill>
              </a:rPr>
              <a:pPr/>
              <a:t>11</a:t>
            </a:fld>
            <a:endParaRPr lang="ru-RU" sz="1400" dirty="0">
              <a:solidFill>
                <a:srgbClr val="C0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1521" y="772938"/>
            <a:ext cx="6768752" cy="107721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родолжается страхование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работников локомотивных бригад от потери профессиональной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трудоспособности (</a:t>
            </a:r>
            <a:r>
              <a:rPr lang="ru-RU" sz="1600" b="1" dirty="0" smtClean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тыс.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договоров). </a:t>
            </a:r>
          </a:p>
          <a:p>
            <a:pPr algn="just" eaLnBrk="0" hangingPunct="0">
              <a:defRPr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 1 января 2018 г. выплаты составили </a:t>
            </a:r>
            <a:r>
              <a:rPr lang="ru-RU" sz="1600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более </a:t>
            </a:r>
            <a:r>
              <a:rPr lang="en-US" sz="1600" b="1" dirty="0" smtClean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r>
              <a:rPr lang="ru-RU" sz="1600" b="1" dirty="0" smtClean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</a:t>
            </a:r>
            <a:r>
              <a:rPr lang="ru-RU" sz="1600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</a:p>
          <a:p>
            <a:pPr algn="just" eaLnBrk="0" hangingPunct="0">
              <a:defRPr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 начала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действия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программы – </a:t>
            </a:r>
            <a:r>
              <a:rPr lang="ru-RU" sz="1600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более </a:t>
            </a:r>
            <a:r>
              <a:rPr lang="ru-RU" sz="1600" b="1" dirty="0" smtClean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600" b="1" dirty="0" smtClean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600" b="1" dirty="0" smtClean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</a:t>
            </a:r>
            <a:r>
              <a:rPr lang="ru-RU" sz="1600" b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руб. </a:t>
            </a:r>
            <a:endParaRPr lang="ru-RU" sz="1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51522" y="3579719"/>
            <a:ext cx="6768751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орпоративную пенсию через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НПФ «Благосостояние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» получают:</a:t>
            </a:r>
          </a:p>
          <a:p>
            <a:pPr algn="just" eaLnBrk="0" hangingPunct="0">
              <a:defRPr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 </a:t>
            </a: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328,4 тыс.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чел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средняя пенсия – </a:t>
            </a:r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5253</a:t>
            </a:r>
            <a:r>
              <a:rPr lang="ru-RU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руб.), </a:t>
            </a:r>
          </a:p>
          <a:p>
            <a:pPr algn="just" eaLnBrk="0" hangingPunct="0">
              <a:defRPr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в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ОАО «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РЖД»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313,3 тыс.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чел. (средняя пенсия – </a:t>
            </a:r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4612</a:t>
            </a:r>
            <a:r>
              <a:rPr lang="ru-RU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руб.) 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http://100migrantov.ru/wp-content/uploads/2017/12/npfb-1080x58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636" y="3336911"/>
            <a:ext cx="1909348" cy="1118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2512" y="0"/>
            <a:ext cx="763060" cy="661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http://1204489.ssl.1c-bitrix-cdn.ru/upload/medialibrary/561/GOR_8234.jpg?135392806223765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039" y="748404"/>
            <a:ext cx="1804542" cy="1117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8565" y="1844144"/>
            <a:ext cx="86409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А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ктивно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данная работа проводится на полигонах Московской (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23,0 %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застрахованных от штата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работников локомотивных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бригад), Восточно-Сибирской (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14,3 %),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Горьковской, Западно-Сибирской, Северо-Кавказской (около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7,0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%) железных дорог.</a:t>
            </a:r>
          </a:p>
          <a:p>
            <a:pPr algn="just" eaLnBrk="0" hangingPunct="0">
              <a:defRPr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еализуется проект по страхованию членов Профсоюза и членов их семей от несчастных случаев и заболеваний с 24-часовым покрытием на Московской и Северо-Кавказской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ж.д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4371950"/>
            <a:ext cx="86409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текущем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году назначено более </a:t>
            </a: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тыс.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корпоративных пенсий. Средний размер назначенной пенсии (по ОАО «РЖД») </a:t>
            </a: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9100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9234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1720" y="263881"/>
            <a:ext cx="5616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 ЗАДАЧАХ РОСПРОФЖЕЛ В 2019 ГОДУ</a:t>
            </a:r>
            <a:endParaRPr lang="ru-RU" sz="20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890721" y="4758256"/>
            <a:ext cx="2133600" cy="273844"/>
          </a:xfrm>
        </p:spPr>
        <p:txBody>
          <a:bodyPr/>
          <a:lstStyle/>
          <a:p>
            <a:fld id="{725C68B6-61C2-468F-89AB-4B9F7531AA68}" type="slidenum">
              <a:rPr lang="ru-RU" sz="1400" smtClean="0">
                <a:solidFill>
                  <a:srgbClr val="C00000"/>
                </a:solidFill>
              </a:rPr>
              <a:pPr/>
              <a:t>12</a:t>
            </a:fld>
            <a:endParaRPr lang="ru-RU" sz="1400" dirty="0">
              <a:solidFill>
                <a:srgbClr val="C00000"/>
              </a:solidFill>
            </a:endParaRPr>
          </a:p>
        </p:txBody>
      </p:sp>
      <p:sp>
        <p:nvSpPr>
          <p:cNvPr id="5" name="AutoShape 6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/>
          <p:cNvSpPr>
            <a:spLocks noChangeAspect="1" noChangeArrowheads="1"/>
          </p:cNvSpPr>
          <p:nvPr/>
        </p:nvSpPr>
        <p:spPr bwMode="auto">
          <a:xfrm>
            <a:off x="2159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87523" y="915566"/>
            <a:ext cx="8142607" cy="321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1. </a:t>
            </a:r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ыполнять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в полном объеме отраслевые соглашения, заключенные РОСПРОФЖЕЛ, и коллективные договоры, заключаемые ППО РОСПРОФЖЕЛ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 algn="just"/>
            <a:endParaRPr lang="ru-RU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2. </a:t>
            </a:r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одписать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новые Отраслевые соглашения на 2020 - 2022 годы – по организациям железнодорожного транспорта и по учреждениям образования, подведомственным Федеральному агентству железнодорожного транспорта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 algn="just"/>
            <a:endParaRPr lang="ru-RU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одписать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новые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или продлить срок действия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коллективных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договоров.</a:t>
            </a:r>
          </a:p>
          <a:p>
            <a:pPr lvl="0" algn="just"/>
            <a:endParaRPr lang="ru-RU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обиваться роста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реальной заработной платы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работников, в том числе через индексацию заработной платы и мотивационные выплаты, а также поощрения работников за результаты работы.  </a:t>
            </a:r>
            <a:endParaRPr lang="ru-RU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5. Защищать интересы и права работников в вопросах занятости.</a:t>
            </a:r>
            <a:endParaRPr lang="ru-RU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2512" y="52372"/>
            <a:ext cx="763060" cy="661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30522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3076" y="2061596"/>
            <a:ext cx="8712968" cy="2382361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/>
            </a:r>
            <a:br>
              <a:rPr lang="ru-RU" sz="3600" b="1" dirty="0" smtClean="0"/>
            </a:br>
            <a:endParaRPr lang="ru-RU" sz="27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35696" y="1923678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97596"/>
            <a:ext cx="841164" cy="729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94937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19058" y="320422"/>
            <a:ext cx="54892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ПОКАЗАТЕЛИ </a:t>
            </a:r>
            <a:r>
              <a:rPr lang="ru-RU" sz="20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РАБОТЫ </a:t>
            </a:r>
            <a:r>
              <a:rPr lang="ru-RU" sz="20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ОАО «РЖД» </a:t>
            </a:r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2512" y="52372"/>
            <a:ext cx="763060" cy="661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399961" y="771550"/>
            <a:ext cx="4752528" cy="55399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ru-RU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ПОКАЗАТЕЛИ  РАБОТЫ  ОАО  «РЖД» </a:t>
            </a:r>
          </a:p>
          <a:p>
            <a:pPr algn="ctr"/>
            <a:r>
              <a:rPr lang="ru-RU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К УРОВНЮ 2017 ГОДА</a:t>
            </a:r>
            <a:r>
              <a:rPr lang="ru-RU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://www.fainaidea.com/wp-content/uploads/2017/08/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394360"/>
            <a:ext cx="4499993" cy="3749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m-news.ru/upload/iblock/148/148d85cff7274c905fea62a26e9167b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394360"/>
            <a:ext cx="4644008" cy="3749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835744" y="1881992"/>
            <a:ext cx="3505027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ПОГРУЗКА ГРУЗОВ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650265" y="1851214"/>
            <a:ext cx="2053731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+ 2,2 %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35744" y="4233242"/>
            <a:ext cx="3505027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ПРОИЗВОДИТЕЛЬНОСТЬ ТРУДА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660921" y="4202464"/>
            <a:ext cx="2053731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+ 6,8 %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35744" y="3673982"/>
            <a:ext cx="3505027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ОТПРАВЛЕНИЕ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ПАССАЖИРОВ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655594" y="2437856"/>
            <a:ext cx="2048403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+ 4,2 %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835744" y="3075806"/>
            <a:ext cx="3505027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ПАССАЖИРООБОРОТ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835744" y="2468634"/>
            <a:ext cx="3505027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ГРУЗООБОРОТ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650266" y="3045028"/>
            <a:ext cx="2053731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+ 5,2 %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655594" y="3643204"/>
            <a:ext cx="2053731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+ 3,5 %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532440" y="4840670"/>
            <a:ext cx="514400" cy="273844"/>
          </a:xfrm>
        </p:spPr>
        <p:txBody>
          <a:bodyPr/>
          <a:lstStyle/>
          <a:p>
            <a:fld id="{725C68B6-61C2-468F-89AB-4B9F7531AA68}" type="slidenum">
              <a:rPr lang="ru-RU" sz="1400" smtClean="0">
                <a:solidFill>
                  <a:srgbClr val="C00000"/>
                </a:solidFill>
              </a:rPr>
              <a:pPr/>
              <a:t>2</a:t>
            </a:fld>
            <a:endParaRPr lang="ru-RU" sz="1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2335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24" grpId="0" animBg="1"/>
      <p:bldP spid="27" grpId="0" animBg="1"/>
      <p:bldP spid="2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93893" y="183257"/>
            <a:ext cx="7016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   </a:t>
            </a:r>
            <a:r>
              <a:rPr lang="ru-RU" sz="20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ЗАРАБОТНАЯ ПЛАТА В ОАО «РЖД»</a:t>
            </a:r>
            <a:endParaRPr lang="ru-RU" sz="20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966875" y="4885206"/>
            <a:ext cx="2133600" cy="273844"/>
          </a:xfrm>
        </p:spPr>
        <p:txBody>
          <a:bodyPr/>
          <a:lstStyle/>
          <a:p>
            <a:fld id="{725C68B6-61C2-468F-89AB-4B9F7531AA68}" type="slidenum">
              <a:rPr lang="ru-RU" sz="1400" smtClean="0">
                <a:solidFill>
                  <a:srgbClr val="C00000"/>
                </a:solidFill>
              </a:rPr>
              <a:pPr/>
              <a:t>3</a:t>
            </a:fld>
            <a:endParaRPr lang="ru-RU" sz="1400" dirty="0">
              <a:solidFill>
                <a:srgbClr val="C00000"/>
              </a:solidFill>
            </a:endParaRPr>
          </a:p>
        </p:txBody>
      </p:sp>
      <p:pic>
        <p:nvPicPr>
          <p:cNvPr id="2050" name="Picture 2" descr="https://ic.pics.livejournal.com/vasya_kotik/78504046/180997/180997_9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0178" y="2171360"/>
            <a:ext cx="994311" cy="690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7584" y="2724908"/>
            <a:ext cx="62646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И</a:t>
            </a:r>
            <a:r>
              <a:rPr lang="ru-RU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ндексация </a:t>
            </a:r>
            <a:r>
              <a:rPr lang="ru-RU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заработной платы </a:t>
            </a:r>
            <a:r>
              <a:rPr lang="ru-RU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работникам ОАО «РЖД» проведена </a:t>
            </a:r>
            <a:r>
              <a:rPr lang="ru-RU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на уровне прогнозной </a:t>
            </a:r>
            <a:r>
              <a:rPr lang="ru-RU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инфляции  </a:t>
            </a: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(3,7</a:t>
            </a:r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%)</a:t>
            </a:r>
          </a:p>
          <a:p>
            <a:pPr algn="just"/>
            <a:endParaRPr lang="ru-RU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2" descr="https://im0-tub-ru.yandex.net/i?id=5fd5a5605fcf44ba2c50d30441a15fd0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368478"/>
            <a:ext cx="2180969" cy="154251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3" y="1203598"/>
            <a:ext cx="7272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реднемесячная заработная плата работников ОАО «РЖД» </a:t>
            </a:r>
          </a:p>
          <a:p>
            <a:pPr algn="just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занятых во всех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видах деятельности за 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 год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выросла </a:t>
            </a:r>
            <a:endParaRPr lang="ru-RU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9,0 %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, в том числе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реальная – на 5,9%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и составила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54934 руб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2512" y="52372"/>
            <a:ext cx="763060" cy="661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94483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52372"/>
            <a:ext cx="8136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СОВЕРШЕНСТВОВАНИЕ СИСТЕМ ОПЛАТЫ И МОТИВАЦИИ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ТРУДА ПО ИНИЦИАТИВЕ ОРГАНИЗАЦИЙ РОСПРОФЖЕЛ</a:t>
            </a:r>
            <a:endParaRPr lang="ru-RU" sz="20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879964" y="4893519"/>
            <a:ext cx="2133600" cy="273844"/>
          </a:xfrm>
        </p:spPr>
        <p:txBody>
          <a:bodyPr/>
          <a:lstStyle/>
          <a:p>
            <a:fld id="{725C68B6-61C2-468F-89AB-4B9F7531AA68}" type="slidenum">
              <a:rPr lang="ru-RU" sz="1400" smtClean="0">
                <a:solidFill>
                  <a:srgbClr val="C00000"/>
                </a:solidFill>
              </a:rPr>
              <a:pPr/>
              <a:t>4</a:t>
            </a:fld>
            <a:endParaRPr lang="ru-RU" sz="1400" dirty="0"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16304" y="843558"/>
            <a:ext cx="8352929" cy="107721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2018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году в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сфере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организации, нормирования, оплаты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 мотивации труда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профсоюзным комитетом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первичной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профсоюзной организации ОАО «Российские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железные дороги» РОСПРОФЖЕЛ рассмотрено </a:t>
            </a: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294</a:t>
            </a:r>
            <a:r>
              <a:rPr lang="ru-RU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локальных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нормативных акта, по </a:t>
            </a:r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8,5 %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из них первоначально дано отрицательное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мотивированное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мнение.</a:t>
            </a:r>
            <a:endParaRPr lang="ru-RU" sz="1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16306" y="3340915"/>
            <a:ext cx="83529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величен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размер суточных </a:t>
            </a: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 150 до 200 руб.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за каждый день обучения работникам ОАО «РЖД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», направляемым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на подготовку и переподготовку по рабочей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профессии.</a:t>
            </a:r>
            <a:endParaRPr lang="ru-RU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88491" y="4155926"/>
            <a:ext cx="83529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асширен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перечень ведущих профессий и должностей работников, которым могут быть присвоены классные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звания.</a:t>
            </a:r>
            <a:endParaRPr lang="ru-RU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2512" y="52372"/>
            <a:ext cx="763060" cy="661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88491" y="2809134"/>
            <a:ext cx="84190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ыплачено единовременное поощрение за обеспечение высоких темпов производительности труда.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15820" y="1983926"/>
            <a:ext cx="83529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становлен льготный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порядок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исчисления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процентных надбавок молодым работникам в возрасте до 30 лет за стаж работы в РКС и приравненных к ним местностях (с первого дня в полном размере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9714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21742"/>
            <a:ext cx="8136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СОВЕРШЕНСТВОВАНИЕ СИСТЕМ ОПЛАТЫ И МОТИВАЦИИ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ТРУДА ПО ИНИЦИАТИВЕ ОРГАНИЗАЦИЙ РОСПРОФЖЕЛ</a:t>
            </a:r>
            <a:endParaRPr lang="ru-RU" sz="20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4869656"/>
            <a:ext cx="2133600" cy="273844"/>
          </a:xfrm>
        </p:spPr>
        <p:txBody>
          <a:bodyPr/>
          <a:lstStyle/>
          <a:p>
            <a:fld id="{725C68B6-61C2-468F-89AB-4B9F7531AA68}" type="slidenum">
              <a:rPr lang="ru-RU" sz="1400" smtClean="0">
                <a:solidFill>
                  <a:srgbClr val="C00000"/>
                </a:solidFill>
              </a:rPr>
              <a:pPr/>
              <a:t>5</a:t>
            </a:fld>
            <a:endParaRPr lang="ru-RU" sz="1400" dirty="0">
              <a:solidFill>
                <a:srgbClr val="C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49990" y="3219822"/>
            <a:ext cx="8535350" cy="181588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indent="252000" algn="just" eaLnBrk="0" hangingPunct="0">
              <a:defRPr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АО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«ВРК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- 2»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мая 2018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г.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северная» надбавка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выплачивается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работникам с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первого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дня работы.</a:t>
            </a:r>
          </a:p>
          <a:p>
            <a:pPr indent="252000" algn="just" eaLnBrk="0" hangingPunct="0">
              <a:defRPr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АО «ВРК - 3»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утверждено Положение о порядке планирования и распределения вознаграждения из Фонда мастера.</a:t>
            </a:r>
          </a:p>
          <a:p>
            <a:pPr indent="252000" algn="just" eaLnBrk="0" hangingPunct="0">
              <a:defRPr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ПАО «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ТрансКонтейнер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 начала 2018 года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введено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«Положение о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наставничестве» (премии в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размере от 30,0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% до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50,0 % должностного оклада (месячной тарифной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ставки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indent="252000" algn="just" eaLnBrk="0" hangingPunct="0">
              <a:defRPr/>
            </a:pP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252000" algn="just" eaLnBrk="0" hangingPunct="0">
              <a:defRPr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АО «ФПК»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выплачено единовременное поощрение за рост производительности труда.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33189" y="1491630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Положения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 вознаграждении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работников структурных подразделений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филиалов ОАО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«РЖД» за обеспечение безопасности движения,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исключены ухудшающие пункты.</a:t>
            </a:r>
            <a:endParaRPr lang="ru-RU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49989" y="2256949"/>
            <a:ext cx="85353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охранена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мотивационная выплата единовременного вознаграждения за преданность компании работникам негосударственных (частных) учреждений здравоохранения ОАО «РЖД».</a:t>
            </a:r>
            <a:endParaRPr lang="ru-RU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2512" y="52372"/>
            <a:ext cx="763060" cy="661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01284" y="703647"/>
            <a:ext cx="84190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величены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размеры компенсационных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выплат (суточных) работника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локомотивных бригад пригородного движения при работе по технологии с применением двух отдыхов за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поездку.</a:t>
            </a:r>
            <a:endParaRPr lang="ru-RU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5489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47864" y="79975"/>
            <a:ext cx="23402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ОХРАНА ТРУДА</a:t>
            </a:r>
            <a:endParaRPr lang="ru-RU" sz="20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4846872"/>
            <a:ext cx="2133600" cy="273844"/>
          </a:xfrm>
        </p:spPr>
        <p:txBody>
          <a:bodyPr/>
          <a:lstStyle/>
          <a:p>
            <a:fld id="{725C68B6-61C2-468F-89AB-4B9F7531AA68}" type="slidenum">
              <a:rPr lang="ru-RU" sz="1400" smtClean="0">
                <a:solidFill>
                  <a:srgbClr val="C00000"/>
                </a:solidFill>
              </a:rPr>
              <a:pPr/>
              <a:t>6</a:t>
            </a:fld>
            <a:endParaRPr lang="ru-RU" sz="1400" dirty="0">
              <a:solidFill>
                <a:srgbClr val="C00000"/>
              </a:solidFill>
            </a:endParaRPr>
          </a:p>
        </p:txBody>
      </p:sp>
      <p:pic>
        <p:nvPicPr>
          <p:cNvPr id="5124" name="Picture 4" descr="http://depzdrav.gov.kz/113/wp-content/uploads/sites/26/2017/04/%D0%9D%D0%95%D0%A2-%D0%A2%D0%A0%D0%90%D0%92%D0%9C%D0%90%D0%A2%D0%98%D0%97%D0%9C%D0%A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028" y="36473"/>
            <a:ext cx="447052" cy="44361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128780" y="480085"/>
            <a:ext cx="6886440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год</a:t>
            </a:r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в РОСПРОФЖЕЛ и в ОАО «РЖД»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был объявлен </a:t>
            </a:r>
          </a:p>
          <a:p>
            <a:pPr algn="ctr" eaLnBrk="0" hangingPunct="0"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Годом улучшения условия труда и производственного </a:t>
            </a:r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быта»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51840" y="1622396"/>
            <a:ext cx="8640639" cy="10156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just"/>
            <a:r>
              <a:rPr lang="ru-RU" sz="1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общественном контроле участвуют:</a:t>
            </a:r>
          </a:p>
          <a:p>
            <a:pPr algn="just"/>
            <a:r>
              <a:rPr lang="ru-RU" sz="15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84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штатных технических инспектора труда Профсоюза, </a:t>
            </a:r>
            <a:endParaRPr lang="ru-RU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5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407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внештатных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технических инспекторов 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труда Профсоюза</a:t>
            </a:r>
          </a:p>
          <a:p>
            <a:pPr algn="just"/>
            <a:r>
              <a:rPr lang="ru-RU" sz="15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27,2 </a:t>
            </a:r>
            <a:r>
              <a:rPr lang="ru-RU" sz="1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уполномоченных (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доверенных) лиц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по охране труда (в </a:t>
            </a:r>
            <a:r>
              <a:rPr lang="ru-RU" sz="1500" dirty="0" err="1">
                <a:latin typeface="Arial" panose="020B0604020202020204" pitchFamily="34" charset="0"/>
                <a:cs typeface="Arial" panose="020B0604020202020204" pitchFamily="34" charset="0"/>
              </a:rPr>
              <a:t>т.ч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в ОАО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«РЖД» - </a:t>
            </a:r>
            <a:r>
              <a:rPr lang="ru-RU" sz="15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18,6 тыс</a:t>
            </a:r>
            <a:r>
              <a:rPr lang="ru-RU" sz="15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2047" y="1064860"/>
            <a:ext cx="8671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16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ru-RU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реализацию комплексной программы по улучшению условий и охраны труда на 2018-2020 годы Компанией планируется направить </a:t>
            </a:r>
            <a:r>
              <a:rPr lang="ru-RU" sz="16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 млрд. руб.</a:t>
            </a:r>
            <a:endParaRPr lang="ru-RU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9006" y="2638059"/>
            <a:ext cx="867180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15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15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b="1" i="1" dirty="0">
                <a:latin typeface="Arial" panose="020B0604020202020204" pitchFamily="34" charset="0"/>
                <a:cs typeface="Arial" panose="020B0604020202020204" pitchFamily="34" charset="0"/>
              </a:rPr>
              <a:t>2018 году наградами поощрено:</a:t>
            </a:r>
          </a:p>
          <a:p>
            <a:pPr marL="285750" indent="-285750" algn="just">
              <a:buFontTx/>
              <a:buChar char="-"/>
            </a:pPr>
            <a:r>
              <a:rPr lang="ru-RU" sz="15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7947</a:t>
            </a:r>
            <a:r>
              <a:rPr lang="ru-RU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b="1" dirty="0">
                <a:latin typeface="Arial" panose="020B0604020202020204" pitchFamily="34" charset="0"/>
                <a:cs typeface="Arial" panose="020B0604020202020204" pitchFamily="34" charset="0"/>
              </a:rPr>
              <a:t>уполномоченных по охране труда (</a:t>
            </a:r>
            <a:r>
              <a:rPr lang="ru-RU" sz="1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4770</a:t>
            </a:r>
            <a:r>
              <a:rPr lang="ru-RU" sz="1500" b="1" dirty="0">
                <a:latin typeface="Arial" panose="020B0604020202020204" pitchFamily="34" charset="0"/>
                <a:cs typeface="Arial" panose="020B0604020202020204" pitchFamily="34" charset="0"/>
              </a:rPr>
              <a:t> – наградами РОСПРОФЖЕЛ, </a:t>
            </a:r>
            <a:r>
              <a:rPr lang="ru-RU" sz="1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3177</a:t>
            </a:r>
            <a:r>
              <a:rPr lang="ru-RU" sz="1500" b="1" dirty="0">
                <a:latin typeface="Arial" panose="020B0604020202020204" pitchFamily="34" charset="0"/>
                <a:cs typeface="Arial" panose="020B0604020202020204" pitchFamily="34" charset="0"/>
              </a:rPr>
              <a:t> – наградами Работодателя), </a:t>
            </a:r>
            <a:r>
              <a:rPr lang="ru-RU" sz="1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r>
              <a:rPr lang="ru-RU" sz="1500" b="1" dirty="0">
                <a:latin typeface="Arial" panose="020B0604020202020204" pitchFamily="34" charset="0"/>
                <a:cs typeface="Arial" panose="020B0604020202020204" pitchFamily="34" charset="0"/>
              </a:rPr>
              <a:t> работников ОАО «РЖД» признаны «Лучшими уполномоченными по охране труда», </a:t>
            </a:r>
            <a:r>
              <a:rPr lang="ru-RU" sz="1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1500" b="1" dirty="0">
                <a:latin typeface="Arial" panose="020B0604020202020204" pitchFamily="34" charset="0"/>
                <a:cs typeface="Arial" panose="020B0604020202020204" pitchFamily="34" charset="0"/>
              </a:rPr>
              <a:t> работника ОАО «РЖД» признаны «Лучшими уполномоченными по охране труда </a:t>
            </a:r>
            <a:r>
              <a:rPr lang="ru-RU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Федерации </a:t>
            </a:r>
            <a:r>
              <a:rPr lang="ru-RU" sz="1500" b="1" dirty="0">
                <a:latin typeface="Arial" panose="020B0604020202020204" pitchFamily="34" charset="0"/>
                <a:cs typeface="Arial" panose="020B0604020202020204" pitchFamily="34" charset="0"/>
              </a:rPr>
              <a:t>Независимых Профсоюзов России</a:t>
            </a:r>
            <a:r>
              <a:rPr lang="ru-RU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»;</a:t>
            </a:r>
          </a:p>
          <a:p>
            <a:pPr marL="285750" indent="-285750" algn="just">
              <a:buFontTx/>
              <a:buChar char="-"/>
            </a:pPr>
            <a:r>
              <a:rPr lang="ru-RU" sz="15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3216</a:t>
            </a:r>
            <a:r>
              <a:rPr lang="ru-RU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b="1" dirty="0">
                <a:latin typeface="Arial" panose="020B0604020202020204" pitchFamily="34" charset="0"/>
                <a:cs typeface="Arial" panose="020B0604020202020204" pitchFamily="34" charset="0"/>
              </a:rPr>
              <a:t>общественных инспектора </a:t>
            </a:r>
            <a:r>
              <a:rPr lang="ru-RU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5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  <a:r>
              <a:rPr lang="ru-RU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– наградами </a:t>
            </a:r>
            <a:r>
              <a:rPr lang="ru-RU" sz="1500" b="1" dirty="0">
                <a:latin typeface="Arial" panose="020B0604020202020204" pitchFamily="34" charset="0"/>
                <a:cs typeface="Arial" panose="020B0604020202020204" pitchFamily="34" charset="0"/>
              </a:rPr>
              <a:t>ЦК </a:t>
            </a:r>
            <a:r>
              <a:rPr lang="ru-RU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РОСПРОФЖЕЛ), </a:t>
            </a:r>
            <a:r>
              <a:rPr lang="ru-RU" sz="15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r>
              <a:rPr lang="ru-RU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b="1" dirty="0">
                <a:latin typeface="Arial" panose="020B0604020202020204" pitchFamily="34" charset="0"/>
                <a:cs typeface="Arial" panose="020B0604020202020204" pitchFamily="34" charset="0"/>
              </a:rPr>
              <a:t>работников ОАО «РЖД» признаны «Лучшими общественными инспекторами по безопасности движения поездов». 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8042" y="12879"/>
            <a:ext cx="763060" cy="661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314206" y="4520553"/>
            <a:ext cx="8627481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У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тверждено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Положение «Об уполномоченном (доверенном) лице по охране труда РОСПРОФЖЕЛ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0665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0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21959" y="183257"/>
            <a:ext cx="23402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ОХРАНА ТРУДА</a:t>
            </a:r>
            <a:endParaRPr lang="ru-RU" sz="20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4869656"/>
            <a:ext cx="2133600" cy="273844"/>
          </a:xfrm>
        </p:spPr>
        <p:txBody>
          <a:bodyPr/>
          <a:lstStyle/>
          <a:p>
            <a:fld id="{725C68B6-61C2-468F-89AB-4B9F7531AA68}" type="slidenum">
              <a:rPr lang="ru-RU" sz="1400" smtClean="0">
                <a:solidFill>
                  <a:srgbClr val="C00000"/>
                </a:solidFill>
              </a:rPr>
              <a:pPr/>
              <a:t>7</a:t>
            </a:fld>
            <a:endParaRPr lang="ru-RU" sz="1400" dirty="0">
              <a:solidFill>
                <a:srgbClr val="C00000"/>
              </a:solidFill>
            </a:endParaRPr>
          </a:p>
        </p:txBody>
      </p:sp>
      <p:pic>
        <p:nvPicPr>
          <p:cNvPr id="5124" name="Picture 4" descr="http://depzdrav.gov.kz/113/wp-content/uploads/sites/26/2017/04/%D0%9D%D0%95%D0%A2-%D0%A2%D0%A0%D0%90%D0%92%D0%9C%D0%90%D0%A2%D0%98%D0%97%D0%9C%D0%A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4388" y="52372"/>
            <a:ext cx="570832" cy="56644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07045" y="2073720"/>
            <a:ext cx="85689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16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ополнительные </a:t>
            </a:r>
            <a:r>
              <a:rPr lang="ru-RU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оплачиваемые дни к ежегодному отпуску, в соответствии с Положением об общественном </a:t>
            </a:r>
            <a:r>
              <a:rPr lang="ru-RU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контроле за </a:t>
            </a:r>
            <a:r>
              <a:rPr lang="ru-RU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обеспечением безопасности движения поездов, </a:t>
            </a:r>
            <a:r>
              <a:rPr lang="ru-RU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в 2018 году предоставлены </a:t>
            </a:r>
            <a:r>
              <a:rPr lang="ru-RU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почти </a:t>
            </a:r>
            <a:r>
              <a:rPr lang="ru-RU" sz="16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</a:t>
            </a:r>
            <a:r>
              <a:rPr lang="ru-RU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 общественным </a:t>
            </a:r>
            <a:r>
              <a:rPr lang="ru-RU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инспекторам.</a:t>
            </a:r>
            <a:endParaRPr lang="ru-RU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9045" y="3075806"/>
            <a:ext cx="8496945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состоянию на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января 2019 года </a:t>
            </a: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59,6 %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эксплуатируемого парка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локомотивов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оборудовано системами кондиционирования, </a:t>
            </a: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19,6 %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- туалетами закрытого типа. </a:t>
            </a:r>
            <a:r>
              <a:rPr lang="ru-RU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14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существляется техническое обслуживание</a:t>
            </a:r>
            <a:r>
              <a:rPr lang="ru-RU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биотуалетов на </a:t>
            </a: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2673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локомотивах, кондиционеров на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8509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локомотивах. </a:t>
            </a:r>
            <a:endParaRPr lang="ru-RU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6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Ф</a:t>
            </a:r>
            <a:r>
              <a:rPr lang="ru-RU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инансирование</a:t>
            </a:r>
            <a:r>
              <a:rPr lang="ru-RU" sz="16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обслуживания </a:t>
            </a:r>
            <a:r>
              <a:rPr lang="ru-RU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систем </a:t>
            </a:r>
            <a:r>
              <a:rPr lang="ru-RU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жизнеобеспечения выросло с 13,9 </a:t>
            </a:r>
            <a:r>
              <a:rPr lang="ru-RU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млн. руб. в 2014 году до 104,6 млн. руб. в 2018 году.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5047" y="750281"/>
            <a:ext cx="8532949" cy="132343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бщий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уровень производственного </a:t>
            </a:r>
            <a:r>
              <a:rPr lang="ru-RU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травматизма </a:t>
            </a:r>
            <a:r>
              <a:rPr lang="ru-RU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снижен </a:t>
            </a:r>
            <a:r>
              <a:rPr lang="ru-RU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5,0</a:t>
            </a:r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%</a:t>
            </a:r>
            <a:r>
              <a:rPr lang="ru-RU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409 до 392 случаев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т.ч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 ОАО «РЖД»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– на</a:t>
            </a:r>
            <a:r>
              <a:rPr lang="ru-RU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8,0</a:t>
            </a:r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ru-RU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со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182 до 168 случаев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</a:p>
          <a:p>
            <a:pPr algn="just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смертельным исходом в организациях, где действует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РОСПРОФЖЕЛ </a:t>
            </a:r>
            <a:r>
              <a:rPr lang="ru-RU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снижены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22%</a:t>
            </a:r>
            <a:r>
              <a:rPr lang="ru-RU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42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33 случаев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т.ч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в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ОАО «РЖД»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почти на </a:t>
            </a: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20 %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 26 до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21 случая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 (ЦДИ – 6, ЦДРП – 2, ТЭ – 6, ЦМ – 1).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2512" y="52372"/>
            <a:ext cx="763060" cy="661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28641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25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19672" y="314142"/>
            <a:ext cx="64860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ПРАВОВАЯ </a:t>
            </a:r>
            <a:r>
              <a:rPr lang="ru-RU" sz="20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ИНСПЕКЦИЯ ТРУДА РОСПРОФЖЕЛ</a:t>
            </a:r>
          </a:p>
        </p:txBody>
      </p:sp>
      <p:pic>
        <p:nvPicPr>
          <p:cNvPr id="10244" name="Picture 4" descr="http://profkomvtb.ru/wp-content/uploads/2012/09/vtbprof-low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385832"/>
            <a:ext cx="2448272" cy="102638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profkam.ru/images/cms/data/dlyaprof/neskuchno/primages/karikatury/3kollazh_pravovay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9449" y="915566"/>
            <a:ext cx="1489445" cy="121236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24224" y="4763278"/>
            <a:ext cx="2133600" cy="273844"/>
          </a:xfrm>
        </p:spPr>
        <p:txBody>
          <a:bodyPr/>
          <a:lstStyle/>
          <a:p>
            <a:fld id="{725C68B6-61C2-468F-89AB-4B9F7531AA68}" type="slidenum">
              <a:rPr lang="ru-RU" sz="1400" smtClean="0">
                <a:solidFill>
                  <a:srgbClr val="C00000"/>
                </a:solidFill>
              </a:rPr>
              <a:pPr/>
              <a:t>8</a:t>
            </a:fld>
            <a:endParaRPr lang="ru-RU" sz="1400" dirty="0">
              <a:solidFill>
                <a:srgbClr val="C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79506" y="1059582"/>
            <a:ext cx="6317076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ru-RU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оличество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нарушений </a:t>
            </a:r>
            <a:r>
              <a:rPr lang="ru-RU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снижено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18,0 </a:t>
            </a: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ru-RU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 сравнению с результатами за 2017 год, из них по ОАО «РЖД» - на </a:t>
            </a:r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20,0 </a:t>
            </a: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ru-RU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79898" y="3435846"/>
            <a:ext cx="8260420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prstClr val="black"/>
                </a:solidFill>
                <a:latin typeface="Candara"/>
              </a:rPr>
              <a:t>Полномочное членство в Общественном Совете Министерства Транспорта </a:t>
            </a:r>
            <a:r>
              <a:rPr lang="ru-RU" sz="1600" b="1" dirty="0" smtClean="0">
                <a:solidFill>
                  <a:prstClr val="black"/>
                </a:solidFill>
                <a:latin typeface="Candara"/>
              </a:rPr>
              <a:t>РФ </a:t>
            </a:r>
            <a:endParaRPr lang="ru-RU" sz="1600" b="1" dirty="0">
              <a:solidFill>
                <a:prstClr val="black"/>
              </a:solidFill>
              <a:latin typeface="Candara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2482" y="1851670"/>
            <a:ext cx="810590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ыявлено -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более </a:t>
            </a: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тыс.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нарушений, </a:t>
            </a:r>
            <a:endParaRPr lang="ru-RU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тменено - более </a:t>
            </a: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572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неправомерно наложенных дисциплинарных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взысканий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осстановлено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на работе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человек,</a:t>
            </a:r>
          </a:p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ыплачено недополученных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средств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98,2 млн. руб</a:t>
            </a:r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2512" y="52372"/>
            <a:ext cx="763060" cy="661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443622" y="3867894"/>
            <a:ext cx="8260420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/>
              <a:t>Участие </a:t>
            </a:r>
            <a:r>
              <a:rPr lang="ru-RU" sz="1600" b="1" dirty="0"/>
              <a:t>в комиссии Министерства Транспорта РФ по отмене устаревших нормативных актов МПС </a:t>
            </a:r>
            <a:r>
              <a:rPr lang="ru-RU" sz="1600" b="1" dirty="0" smtClean="0"/>
              <a:t>СССР</a:t>
            </a:r>
            <a:endParaRPr lang="ru-RU" sz="1600" b="1" dirty="0">
              <a:solidFill>
                <a:prstClr val="black"/>
              </a:solidFill>
              <a:latin typeface="Candara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21746" y="4515966"/>
            <a:ext cx="8260420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ru-RU" sz="1400" dirty="0"/>
              <a:t>Заключено соглашение о сотрудничестве и взаимодействии с Московской межрегиональной транспортной </a:t>
            </a:r>
            <a:r>
              <a:rPr lang="ru-RU" sz="1400" dirty="0" smtClean="0"/>
              <a:t>прокуратурой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894686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25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25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67416" y="106436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СОЦИАЛЬНАЯ СФЕРА</a:t>
            </a:r>
            <a:endParaRPr lang="ru-RU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Picture 2" descr="http://www.tri-p.ru/upload/iblock/2a8/sanatoriu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17584"/>
            <a:ext cx="9144000" cy="4625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5705" y="614097"/>
            <a:ext cx="7230591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В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здравницах ОАО «РЖД» оздоровлено </a:t>
            </a: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70,6 тыс.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человек,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в санаториях АО «РЖД-Здоровье» – </a:t>
            </a: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29,5 тыс.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человек.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475656" y="1347614"/>
            <a:ext cx="7671008" cy="132343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ополнительно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Профсоюзом приобретено </a:t>
            </a: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16,6 тыс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. путевок в основном на Черноморское побережье и Кавказские Минеральные воды для поощрения профсоюзного актива, уполномоченных по охране труда, общественных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инспекторов по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безопасности движения поездов организациями РОСПРОФЖЕЛ .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0" y="2903331"/>
            <a:ext cx="7236296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С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овместно с ОАО «РЖД», БФ «Почет» и «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Транссоюз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» в рамках реализации социального проекта «Ветеранам с благодарностью!» организовано оздоровление </a:t>
            </a: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260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заслуженных ветеранов отрасли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475656" y="3911063"/>
            <a:ext cx="7662606" cy="107721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 году в экскурсионных программах по России и странам </a:t>
            </a:r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СНГ, организованных Профсоюзом </a:t>
            </a: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приняли участие </a:t>
            </a: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 тыс. </a:t>
            </a:r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человек.</a:t>
            </a:r>
            <a:endParaRPr lang="ru-RU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0" hangingPunct="0">
              <a:defRPr/>
            </a:pP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роведено </a:t>
            </a: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16,2 тыс. </a:t>
            </a: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культурно-массовых мероприятий, в них </a:t>
            </a:r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приняли </a:t>
            </a: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участие более </a:t>
            </a: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1,6 млн. </a:t>
            </a: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работников, членов их семей и пенсионеров.</a:t>
            </a:r>
          </a:p>
        </p:txBody>
      </p:sp>
      <p:sp>
        <p:nvSpPr>
          <p:cNvPr id="19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874768" y="4869656"/>
            <a:ext cx="1263494" cy="273844"/>
          </a:xfrm>
        </p:spPr>
        <p:txBody>
          <a:bodyPr/>
          <a:lstStyle/>
          <a:p>
            <a:fld id="{725C68B6-61C2-468F-89AB-4B9F7531AA68}" type="slidenum">
              <a:rPr lang="ru-RU" sz="1400" smtClean="0">
                <a:solidFill>
                  <a:schemeClr val="bg1"/>
                </a:solidFill>
              </a:rPr>
              <a:pPr/>
              <a:t>9</a:t>
            </a:fld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574" y="1978"/>
            <a:ext cx="594426" cy="515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80814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</p:bldLst>
  </p:timing>
</p:sld>
</file>

<file path=ppt/theme/theme1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2018.10.25 Слайды Лощагина А.А.  на конференции ППО Аппарата управления ОАО РЖД</Template>
  <TotalTime>9185</TotalTime>
  <Words>1415</Words>
  <Application>Microsoft Office PowerPoint</Application>
  <PresentationFormat>Экран (16:9)</PresentationFormat>
  <Paragraphs>118</Paragraphs>
  <Slides>13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3_Тема Office</vt:lpstr>
      <vt:lpstr>Тема Office</vt:lpstr>
      <vt:lpstr>4_Тема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Сарбуков Вадим</dc:creator>
  <cp:lastModifiedBy>Карабанов Андрей Васильевич</cp:lastModifiedBy>
  <cp:revision>580</cp:revision>
  <cp:lastPrinted>2018-03-02T13:02:17Z</cp:lastPrinted>
  <dcterms:created xsi:type="dcterms:W3CDTF">2017-11-25T16:56:47Z</dcterms:created>
  <dcterms:modified xsi:type="dcterms:W3CDTF">2019-02-28T07:30:17Z</dcterms:modified>
</cp:coreProperties>
</file>