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4"/>
  </p:notesMasterIdLst>
  <p:sldIdLst>
    <p:sldId id="288" r:id="rId2"/>
    <p:sldId id="397" r:id="rId3"/>
    <p:sldId id="276" r:id="rId4"/>
    <p:sldId id="330" r:id="rId5"/>
    <p:sldId id="376" r:id="rId6"/>
    <p:sldId id="398" r:id="rId7"/>
    <p:sldId id="370" r:id="rId8"/>
    <p:sldId id="399" r:id="rId9"/>
    <p:sldId id="400" r:id="rId10"/>
    <p:sldId id="401" r:id="rId11"/>
    <p:sldId id="349" r:id="rId12"/>
    <p:sldId id="402" r:id="rId13"/>
    <p:sldId id="415" r:id="rId14"/>
    <p:sldId id="403" r:id="rId15"/>
    <p:sldId id="404" r:id="rId16"/>
    <p:sldId id="405" r:id="rId17"/>
    <p:sldId id="406" r:id="rId18"/>
    <p:sldId id="407" r:id="rId19"/>
    <p:sldId id="408" r:id="rId20"/>
    <p:sldId id="259" r:id="rId21"/>
    <p:sldId id="351" r:id="rId22"/>
    <p:sldId id="410" r:id="rId23"/>
    <p:sldId id="411" r:id="rId24"/>
    <p:sldId id="355" r:id="rId25"/>
    <p:sldId id="361" r:id="rId26"/>
    <p:sldId id="391" r:id="rId27"/>
    <p:sldId id="392" r:id="rId28"/>
    <p:sldId id="364" r:id="rId29"/>
    <p:sldId id="412" r:id="rId30"/>
    <p:sldId id="413" r:id="rId31"/>
    <p:sldId id="414" r:id="rId32"/>
    <p:sldId id="368" r:id="rId3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43" autoAdjust="0"/>
    <p:restoredTop sz="72184" autoAdjust="0"/>
  </p:normalViewPr>
  <p:slideViewPr>
    <p:cSldViewPr>
      <p:cViewPr>
        <p:scale>
          <a:sx n="120" d="100"/>
          <a:sy n="120" d="100"/>
        </p:scale>
        <p:origin x="-1302" y="-5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1618316619254316E-2"/>
          <c:y val="1.7844422515145453E-2"/>
          <c:w val="0.92271819441061087"/>
          <c:h val="0.610041329286261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1326468312899048E-2"/>
                  <c:y val="5.18733212649574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Рост ВВП</c:v>
                </c:pt>
                <c:pt idx="1">
                  <c:v>Рост объемов в промышленном производстве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1.7000000000000008</c:v>
                </c:pt>
                <c:pt idx="1">
                  <c:v>2</c:v>
                </c:pt>
              </c:numCache>
            </c:numRef>
          </c:val>
        </c:ser>
        <c:gapWidth val="219"/>
        <c:overlap val="-27"/>
        <c:axId val="50278400"/>
        <c:axId val="50279936"/>
      </c:barChart>
      <c:catAx>
        <c:axId val="50278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79936"/>
        <c:crosses val="autoZero"/>
        <c:auto val="1"/>
        <c:lblAlgn val="ctr"/>
        <c:lblOffset val="100"/>
      </c:catAx>
      <c:valAx>
        <c:axId val="50279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78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618316619254316E-2"/>
          <c:y val="1.7844422515145425E-2"/>
          <c:w val="0.92271819441061087"/>
          <c:h val="0.585761590486637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ОАО "РЖД"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1326468312899043E-2"/>
                  <c:y val="5.18733212649574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Грузооборот</c:v>
                </c:pt>
                <c:pt idx="1">
                  <c:v>Погрузка грузов</c:v>
                </c:pt>
                <c:pt idx="2">
                  <c:v>Приведенная работа</c:v>
                </c:pt>
                <c:pt idx="3">
                  <c:v>Производительность труда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6.6</c:v>
                </c:pt>
                <c:pt idx="1">
                  <c:v>2.8</c:v>
                </c:pt>
                <c:pt idx="2">
                  <c:v>5.9</c:v>
                </c:pt>
                <c:pt idx="3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ВСЖД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6.1835315999157715E-3"/>
                  <c:y val="-1.7318520316533515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Грузооборот</c:v>
                </c:pt>
                <c:pt idx="1">
                  <c:v>Погрузка грузов</c:v>
                </c:pt>
                <c:pt idx="2">
                  <c:v>Приведенная работа</c:v>
                </c:pt>
                <c:pt idx="3">
                  <c:v>Производительность труда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7.2</c:v>
                </c:pt>
                <c:pt idx="1">
                  <c:v>2.8</c:v>
                </c:pt>
                <c:pt idx="2">
                  <c:v>7.1</c:v>
                </c:pt>
                <c:pt idx="3">
                  <c:v>8.5</c:v>
                </c:pt>
              </c:numCache>
            </c:numRef>
          </c:val>
        </c:ser>
        <c:gapWidth val="219"/>
        <c:overlap val="-27"/>
        <c:axId val="50599040"/>
        <c:axId val="50600576"/>
      </c:barChart>
      <c:catAx>
        <c:axId val="50599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600576"/>
        <c:crosses val="autoZero"/>
        <c:auto val="1"/>
        <c:lblAlgn val="ctr"/>
        <c:lblOffset val="100"/>
      </c:catAx>
      <c:valAx>
        <c:axId val="506005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9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97816409973048"/>
          <c:y val="0.82402683071570904"/>
          <c:w val="0.28440118947777177"/>
          <c:h val="8.051666464389996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868110236220473E-2"/>
          <c:y val="5.1093750000000014E-2"/>
          <c:w val="0.90104855643044834"/>
          <c:h val="0.641635233963395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ОАО "РЖД" 
(10 мес)</c:v>
                </c:pt>
                <c:pt idx="1">
                  <c:v>ВСЖД 
(10 мес)</c:v>
                </c:pt>
                <c:pt idx="2">
                  <c:v>Республика Бурятия (8 мес)</c:v>
                </c:pt>
                <c:pt idx="3">
                  <c:v>Иркутская область (8 мес)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7.7</c:v>
                </c:pt>
                <c:pt idx="1">
                  <c:v>7.1</c:v>
                </c:pt>
                <c:pt idx="2">
                  <c:v>5.8</c:v>
                </c:pt>
                <c:pt idx="3">
                  <c:v>7.7</c:v>
                </c:pt>
              </c:numCache>
            </c:numRef>
          </c:val>
        </c:ser>
        <c:axId val="51169152"/>
        <c:axId val="51170688"/>
      </c:barChart>
      <c:catAx>
        <c:axId val="51169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51170688"/>
        <c:crosses val="autoZero"/>
        <c:auto val="1"/>
        <c:lblAlgn val="ctr"/>
        <c:lblOffset val="100"/>
      </c:catAx>
      <c:valAx>
        <c:axId val="5117068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1169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868110236220473E-2"/>
          <c:y val="5.1093750000000014E-2"/>
          <c:w val="0.90104855643044846"/>
          <c:h val="0.6516279851059659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ОАО "РЖД" 
(10 мес)</c:v>
                </c:pt>
                <c:pt idx="1">
                  <c:v>ВСЖД 
(10 мес)</c:v>
                </c:pt>
                <c:pt idx="2">
                  <c:v>Республика Бурятия (8 мес)</c:v>
                </c:pt>
                <c:pt idx="3">
                  <c:v>Иркутская область (8 мес)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50196</c:v>
                </c:pt>
                <c:pt idx="1">
                  <c:v>59649</c:v>
                </c:pt>
                <c:pt idx="2">
                  <c:v>30929</c:v>
                </c:pt>
                <c:pt idx="3">
                  <c:v>36628</c:v>
                </c:pt>
              </c:numCache>
            </c:numRef>
          </c:val>
        </c:ser>
        <c:axId val="51290112"/>
        <c:axId val="51291648"/>
      </c:barChart>
      <c:catAx>
        <c:axId val="51290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51291648"/>
        <c:crosses val="autoZero"/>
        <c:auto val="1"/>
        <c:lblAlgn val="ctr"/>
        <c:lblOffset val="100"/>
      </c:catAx>
      <c:valAx>
        <c:axId val="5129164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1290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868110236220473E-2"/>
          <c:y val="5.1093750000000014E-2"/>
          <c:w val="0.90104855643044868"/>
          <c:h val="0.243400389667082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ОАО "РЖД" (10 мес)</c:v>
                </c:pt>
                <c:pt idx="1">
                  <c:v>ВСЖД (10 мес)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3.7</c:v>
                </c:pt>
                <c:pt idx="1">
                  <c:v>3.1</c:v>
                </c:pt>
              </c:numCache>
            </c:numRef>
          </c:val>
        </c:ser>
        <c:axId val="51319936"/>
        <c:axId val="51321472"/>
      </c:barChart>
      <c:catAx>
        <c:axId val="5131993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51321472"/>
        <c:crosses val="autoZero"/>
        <c:auto val="1"/>
        <c:lblAlgn val="ctr"/>
        <c:lblOffset val="100"/>
      </c:catAx>
      <c:valAx>
        <c:axId val="513214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13199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9234990212061313E-2"/>
          <c:y val="8.9608082844175693E-2"/>
          <c:w val="0.70181225439944062"/>
          <c:h val="0.510455686516046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ОАО "РЖД"</c:v>
                </c:pt>
                <c:pt idx="1">
                  <c:v>ЛВРЗ</c:v>
                </c:pt>
                <c:pt idx="2">
                  <c:v>ФПК</c:v>
                </c:pt>
                <c:pt idx="3">
                  <c:v>ВРК</c:v>
                </c:pt>
                <c:pt idx="4">
                  <c:v>"Трансвагонмаш"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gapWidth val="219"/>
        <c:overlap val="-27"/>
        <c:axId val="91103232"/>
        <c:axId val="91104768"/>
      </c:barChart>
      <c:catAx>
        <c:axId val="91103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104768"/>
        <c:crosses val="autoZero"/>
        <c:auto val="1"/>
        <c:lblAlgn val="ctr"/>
        <c:lblOffset val="100"/>
      </c:catAx>
      <c:valAx>
        <c:axId val="9110476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11032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868110236220473E-2"/>
          <c:y val="0.11802151169454654"/>
          <c:w val="0.90104855643044868"/>
          <c:h val="0.574707619866961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Газета "Сигнал"</c:v>
                </c:pt>
                <c:pt idx="1">
                  <c:v>Газета "Восточно-Сибирский путь"</c:v>
                </c:pt>
                <c:pt idx="2">
                  <c:v>Газета "Единство профсоюзов"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51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Газета "Сигнал"</c:v>
                </c:pt>
                <c:pt idx="1">
                  <c:v>Газета "Восточно-Сибирский путь"</c:v>
                </c:pt>
                <c:pt idx="2">
                  <c:v>Газета "Единство профсоюзов"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</c:v>
                </c:pt>
                <c:pt idx="1">
                  <c:v>59</c:v>
                </c:pt>
                <c:pt idx="2">
                  <c:v>6</c:v>
                </c:pt>
              </c:numCache>
            </c:numRef>
          </c:val>
        </c:ser>
        <c:axId val="94468736"/>
        <c:axId val="94482816"/>
      </c:barChart>
      <c:catAx>
        <c:axId val="94468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94482816"/>
        <c:crosses val="autoZero"/>
        <c:auto val="1"/>
        <c:lblAlgn val="ctr"/>
        <c:lblOffset val="100"/>
      </c:catAx>
      <c:valAx>
        <c:axId val="9448281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44687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EA8A2-650F-4E78-86BF-6C5F127D609B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F044F-8ABD-4E7C-967F-A773A357E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21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044F-8ABD-4E7C-967F-A773A357E176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438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341D40-D3D7-42DC-A13E-919C88AE8E4A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C76-5231-49E0-8AD8-3A7A1624FE21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3"/>
            <a:ext cx="2209800" cy="273844"/>
          </a:xfrm>
        </p:spPr>
        <p:txBody>
          <a:bodyPr/>
          <a:lstStyle/>
          <a:p>
            <a:fld id="{0408E218-0A4E-44AB-B4D2-13ACF90B10B8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4686156"/>
            <a:ext cx="557348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2C6D-8008-42C3-819F-3C06CB9A2ABD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057403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E337-0E57-44C7-B531-B99A13899036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54C5CB-C34E-4F2D-8EE8-2CE33BB1A420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90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A9A157-EE6B-4B71-A3C5-ED17FFCEE7CB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831-A074-47EB-94AE-E3841F50FAED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9B-6889-4904-8520-82F3814EA38C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90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AEDD-C150-4565-AA8E-4AAF37461928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9D093158-A513-4AB3-8A80-20149B4F72E0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E0D464-6B3F-42C6-A34F-296D6090D3C1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2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jpeg"/><Relationship Id="rId7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chart" Target="../charts/chart7.xml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643056"/>
            <a:ext cx="8715436" cy="5000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PT Sans" pitchFamily="34" charset="-52"/>
                <a:ea typeface="+mj-ea"/>
                <a:cs typeface="+mj-cs"/>
              </a:rPr>
              <a:t>«О текущей ситуации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PT Sans" pitchFamily="34" charset="-52"/>
                <a:ea typeface="+mj-ea"/>
                <a:cs typeface="+mj-cs"/>
              </a:rPr>
              <a:t>в организациях Дорпрофжел»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T Sans" pitchFamily="34" charset="-52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285721" y="2625332"/>
            <a:ext cx="3143271" cy="5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1200" b="1" dirty="0">
                <a:solidFill>
                  <a:srgbClr val="002060"/>
                </a:solidFill>
                <a:latin typeface="+mj-lt"/>
              </a:rPr>
              <a:t>А.С</a:t>
            </a:r>
            <a:r>
              <a:rPr lang="ru-RU" sz="1200" b="1" dirty="0" smtClean="0">
                <a:solidFill>
                  <a:srgbClr val="002060"/>
                </a:solidFill>
                <a:latin typeface="+mj-lt"/>
              </a:rPr>
              <a:t>. Старцев</a:t>
            </a:r>
            <a:r>
              <a:rPr lang="en-US" sz="1200" b="1" dirty="0" smtClean="0">
                <a:solidFill>
                  <a:srgbClr val="002060"/>
                </a:solidFill>
                <a:latin typeface="+mj-lt"/>
              </a:rPr>
              <a:t> –</a:t>
            </a:r>
            <a:r>
              <a:rPr lang="ru-RU" sz="12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j-lt"/>
              </a:rPr>
              <a:t>Председатель ДОРПРОФЖЕЛ </a:t>
            </a:r>
            <a:r>
              <a:rPr lang="ru-RU" sz="1200" b="1" dirty="0">
                <a:solidFill>
                  <a:srgbClr val="002060"/>
                </a:solidFill>
                <a:latin typeface="+mj-lt"/>
              </a:rPr>
              <a:t>на </a:t>
            </a:r>
            <a:r>
              <a:rPr lang="ru-RU" sz="1200" b="1" dirty="0" smtClean="0">
                <a:solidFill>
                  <a:srgbClr val="002060"/>
                </a:solidFill>
                <a:latin typeface="+mj-lt"/>
              </a:rPr>
              <a:t>ВСЖД</a:t>
            </a:r>
            <a:r>
              <a:rPr lang="en-US" sz="1200" b="1" dirty="0" smtClean="0">
                <a:solidFill>
                  <a:srgbClr val="002060"/>
                </a:solidFill>
                <a:latin typeface="+mj-lt"/>
              </a:rPr>
              <a:t> – </a:t>
            </a:r>
            <a:r>
              <a:rPr lang="ru-RU" sz="1200" b="1" dirty="0" smtClean="0">
                <a:solidFill>
                  <a:srgbClr val="002060"/>
                </a:solidFill>
                <a:latin typeface="+mj-lt"/>
              </a:rPr>
              <a:t>филиале ОАО «РЖД»</a:t>
            </a:r>
            <a:endParaRPr lang="ru-RU" sz="1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2" name="Рисунок 11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282" y="285734"/>
            <a:ext cx="8715436" cy="5000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2060"/>
                </a:solidFill>
                <a:latin typeface="PT Sans" pitchFamily="34" charset="-52"/>
                <a:ea typeface="+mj-ea"/>
                <a:cs typeface="+mj-cs"/>
              </a:rPr>
              <a:t>V </a:t>
            </a:r>
            <a:r>
              <a:rPr lang="ru-RU" sz="1200" b="1" noProof="0" dirty="0" smtClean="0">
                <a:solidFill>
                  <a:srgbClr val="002060"/>
                </a:solidFill>
                <a:latin typeface="PT Sans" pitchFamily="34" charset="-52"/>
                <a:ea typeface="+mj-ea"/>
                <a:cs typeface="+mj-cs"/>
              </a:rPr>
              <a:t>Пленум комитета Дорпрофжел на ВСЖД – филиале ОАО «РЖД»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T Sans" pitchFamily="34" charset="-52"/>
              <a:ea typeface="+mj-ea"/>
              <a:cs typeface="+mj-cs"/>
            </a:endParaRPr>
          </a:p>
        </p:txBody>
      </p:sp>
      <p:pic>
        <p:nvPicPr>
          <p:cNvPr id="9" name="Рисунок 8" descr="2-9_Q7AZhc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1450" y="3548068"/>
            <a:ext cx="1642294" cy="1380884"/>
          </a:xfrm>
          <a:prstGeom prst="rect">
            <a:avLst/>
          </a:prstGeom>
        </p:spPr>
      </p:pic>
      <p:pic>
        <p:nvPicPr>
          <p:cNvPr id="11" name="Рисунок 10" descr="IMG_193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55930" y="3548068"/>
            <a:ext cx="1857388" cy="1381136"/>
          </a:xfrm>
          <a:prstGeom prst="rect">
            <a:avLst/>
          </a:prstGeom>
        </p:spPr>
      </p:pic>
      <p:pic>
        <p:nvPicPr>
          <p:cNvPr id="13" name="Рисунок 12" descr="o3jsqXGKwr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84756" y="3548068"/>
            <a:ext cx="1428760" cy="1357322"/>
          </a:xfrm>
          <a:prstGeom prst="rect">
            <a:avLst/>
          </a:prstGeom>
        </p:spPr>
      </p:pic>
      <p:pic>
        <p:nvPicPr>
          <p:cNvPr id="14" name="Рисунок 13" descr="AXTrcPSgRY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484954" y="3548068"/>
            <a:ext cx="1643074" cy="1357322"/>
          </a:xfrm>
          <a:prstGeom prst="rect">
            <a:avLst/>
          </a:prstGeom>
        </p:spPr>
      </p:pic>
      <p:pic>
        <p:nvPicPr>
          <p:cNvPr id="15" name="Рисунок 14" descr="QvmxoMZQRmg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199466" y="3548068"/>
            <a:ext cx="1587376" cy="1357322"/>
          </a:xfrm>
          <a:prstGeom prst="rect">
            <a:avLst/>
          </a:prstGeom>
        </p:spPr>
      </p:pic>
      <p:pic>
        <p:nvPicPr>
          <p:cNvPr id="16" name="Рисунок 15" descr="Отлиновка-золотая-с-тенью-средняя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02850"/>
            <a:ext cx="9286908" cy="269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14288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 закреплении кадров в северных районах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7" name="Рисунок 16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71472" y="1357304"/>
            <a:ext cx="4000528" cy="2062103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Ведется работа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По вопросу выплаты процентной надбавки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с первого дня работы для молодёжи до 30 лет, проживающей в районах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Крайнего Севера и приравненных к ним местностях, а также в остальных районах Севера, где установлены районные коэффициенты не менее 5 лет.</a:t>
            </a:r>
          </a:p>
        </p:txBody>
      </p:sp>
      <p:pic>
        <p:nvPicPr>
          <p:cNvPr id="59394" name="Picture 2" descr="C:\Users\Столярова\Desktop\MBZLUpjgluo.jpg"/>
          <p:cNvPicPr>
            <a:picLocks noChangeAspect="1" noChangeArrowheads="1"/>
          </p:cNvPicPr>
          <p:nvPr/>
        </p:nvPicPr>
        <p:blipFill>
          <a:blip r:embed="rId3"/>
          <a:srcRect l="8163" r="21088"/>
          <a:stretch>
            <a:fillRect/>
          </a:stretch>
        </p:blipFill>
        <p:spPr bwMode="auto">
          <a:xfrm>
            <a:off x="5072066" y="1357304"/>
            <a:ext cx="3714776" cy="350046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3558611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В Красноярском и Забайкальском 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краях вопрос решён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241083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Иркутская область и Республика Бурятия в числе шести субъектов РФ, где эта норма не принята!</a:t>
            </a:r>
          </a:p>
        </p:txBody>
      </p:sp>
      <p:pic>
        <p:nvPicPr>
          <p:cNvPr id="18" name="Рисунок 17" descr="------------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645190"/>
            <a:ext cx="541772" cy="498196"/>
          </a:xfrm>
          <a:prstGeom prst="rect">
            <a:avLst/>
          </a:prstGeom>
        </p:spPr>
      </p:pic>
      <p:pic>
        <p:nvPicPr>
          <p:cNvPr id="19" name="Рисунок 18" descr="Manajemen Proye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4429138"/>
            <a:ext cx="466210" cy="4756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plus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214560"/>
            <a:ext cx="1000114" cy="10001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1428745"/>
            <a:ext cx="9144000" cy="6965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Режим неполного рабочего времени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42874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 начале текущего года во многих дирекциях ОАО «РЖД»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массово применялся режим неполной занятости.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5793" y="1500182"/>
            <a:ext cx="45719" cy="5357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2" name="Рисунок 21" descr="Брендбук_РОСПРОФЖЕЛ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857224" y="2214560"/>
            <a:ext cx="2571768" cy="18774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марте 2017 г.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почти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14%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персонала работали в режиме неполной занятости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29058" y="2214560"/>
            <a:ext cx="1857388" cy="2677656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результате настойчивой работы, Профсоюз в мае добился отмены решений по избыточному применению режима неполной занятости и во втором полугодии ситуация в этом вопросе стабилизировалась.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Рисунок 30" descr="1_34.jpg"/>
          <p:cNvPicPr>
            <a:picLocks noChangeAspect="1"/>
          </p:cNvPicPr>
          <p:nvPr/>
        </p:nvPicPr>
        <p:blipFill>
          <a:blip r:embed="rId4"/>
          <a:srcRect l="8790"/>
          <a:stretch>
            <a:fillRect/>
          </a:stretch>
        </p:blipFill>
        <p:spPr>
          <a:xfrm>
            <a:off x="6786578" y="2214560"/>
            <a:ext cx="1482540" cy="27860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285867"/>
            <a:ext cx="9144000" cy="42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Об основных вопросах в организациях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1285866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Продолжаются реформы в железнодорожной отрасли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642909" y="1285867"/>
            <a:ext cx="71438" cy="428628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2" name="Рисунок 21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85720" y="1900238"/>
            <a:ext cx="3857652" cy="7429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ООО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ОСК«</a:t>
            </a:r>
            <a:r>
              <a:rPr lang="ru-RU" sz="16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ИнфоТранс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29190" y="1928808"/>
            <a:ext cx="3214710" cy="7429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ЦУП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Восточного полигона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857488" y="2714626"/>
            <a:ext cx="2071702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Предстоит работа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по увеличению профсоюзного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членства</a:t>
            </a:r>
            <a:endParaRPr kumimoji="0" lang="ru-RU" sz="1600" b="1" i="0" u="none" strike="noStrike" cap="none" normalizeH="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7072330" y="2714626"/>
            <a:ext cx="1857388" cy="15696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Для переведенных с Забайкальской железной дороги работников решение организационных и бытовых вопросов должно быть под постоянным контролем</a:t>
            </a:r>
            <a:endParaRPr kumimoji="0" lang="ru-RU" sz="1600" b="1" i="0" u="none" strike="noStrike" cap="none" normalizeH="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Отлиновка-золотая-с-тенью-средня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890"/>
            <a:ext cx="9286908" cy="554784"/>
          </a:xfrm>
          <a:prstGeom prst="rect">
            <a:avLst/>
          </a:prstGeom>
        </p:spPr>
      </p:pic>
      <p:pic>
        <p:nvPicPr>
          <p:cNvPr id="1026" name="Picture 2" descr="C:\Users\Столярова\Desktop\Слайды\sistempr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6"/>
            <a:ext cx="2481985" cy="1643074"/>
          </a:xfrm>
          <a:prstGeom prst="rect">
            <a:avLst/>
          </a:prstGeom>
          <a:noFill/>
        </p:spPr>
      </p:pic>
      <p:pic>
        <p:nvPicPr>
          <p:cNvPr id="18" name="Рисунок 17" descr="IMG_1331.jpg"/>
          <p:cNvPicPr>
            <a:picLocks noChangeAspect="1"/>
          </p:cNvPicPr>
          <p:nvPr/>
        </p:nvPicPr>
        <p:blipFill>
          <a:blip r:embed="rId5" cstate="print"/>
          <a:srcRect l="22018"/>
          <a:stretch>
            <a:fillRect/>
          </a:stretch>
        </p:blipFill>
        <p:spPr>
          <a:xfrm>
            <a:off x="4643438" y="2714626"/>
            <a:ext cx="2277096" cy="16718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285867"/>
            <a:ext cx="9144000" cy="42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Об основных вопросах в организациях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1285866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Продолжаются реформы в железнодорожной отрасли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642909" y="1285867"/>
            <a:ext cx="71438" cy="428628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2" name="Рисунок 21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714348" y="1928808"/>
            <a:ext cx="2786082" cy="7429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РДПМ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Восточного полигона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071802" y="2643188"/>
            <a:ext cx="1500198" cy="15696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Нужно определить соответствующую профсоюзную структуру. Предстоит работа по переработке локальных нормативных актов</a:t>
            </a:r>
            <a:endParaRPr kumimoji="0" lang="ru-RU" sz="1600" b="1" i="0" u="none" strike="noStrike" cap="none" normalizeH="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786314" y="2000246"/>
            <a:ext cx="3929058" cy="7429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Передача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Чарского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участка СЛД Тында Северная под управление </a:t>
            </a:r>
            <a:endParaRPr lang="ru-RU" sz="16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16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16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.-Сиб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филиала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16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Локотех-Сервис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7429520" y="2857502"/>
            <a:ext cx="1500198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Всесторонний контроль за реформированием</a:t>
            </a:r>
            <a:endParaRPr kumimoji="0" lang="ru-RU" sz="1600" b="1" i="0" u="none" strike="noStrike" cap="none" normalizeH="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Отлиновка-золотая-с-тенью-средня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890"/>
            <a:ext cx="9286908" cy="554784"/>
          </a:xfrm>
          <a:prstGeom prst="rect">
            <a:avLst/>
          </a:prstGeom>
        </p:spPr>
      </p:pic>
      <p:pic>
        <p:nvPicPr>
          <p:cNvPr id="17" name="Рисунок 16" descr="5e2313ab7cecfc0d743505f47e439273_XL.jpg"/>
          <p:cNvPicPr>
            <a:picLocks noChangeAspect="1"/>
          </p:cNvPicPr>
          <p:nvPr/>
        </p:nvPicPr>
        <p:blipFill>
          <a:blip r:embed="rId4"/>
          <a:srcRect l="9303"/>
          <a:stretch>
            <a:fillRect/>
          </a:stretch>
        </p:blipFill>
        <p:spPr>
          <a:xfrm>
            <a:off x="357158" y="2714626"/>
            <a:ext cx="2639679" cy="1714512"/>
          </a:xfrm>
          <a:prstGeom prst="rect">
            <a:avLst/>
          </a:prstGeom>
        </p:spPr>
      </p:pic>
      <p:pic>
        <p:nvPicPr>
          <p:cNvPr id="18" name="Рисунок 17" descr="2012-13_0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2928940"/>
            <a:ext cx="2321718" cy="15478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train8.png"/>
          <p:cNvPicPr>
            <a:picLocks noChangeAspect="1"/>
          </p:cNvPicPr>
          <p:nvPr/>
        </p:nvPicPr>
        <p:blipFill>
          <a:blip r:embed="rId2"/>
          <a:srcRect l="29939"/>
          <a:stretch>
            <a:fillRect/>
          </a:stretch>
        </p:blipFill>
        <p:spPr>
          <a:xfrm>
            <a:off x="214282" y="3357568"/>
            <a:ext cx="2006161" cy="1547810"/>
          </a:xfrm>
          <a:prstGeom prst="rect">
            <a:avLst/>
          </a:prstGeom>
        </p:spPr>
      </p:pic>
      <p:pic>
        <p:nvPicPr>
          <p:cNvPr id="20" name="Рисунок 1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357436"/>
            <a:ext cx="1716214" cy="22859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1285866"/>
            <a:ext cx="9144000" cy="7858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 достижении роста производительности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1285866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Поручение </a:t>
            </a:r>
            <a:r>
              <a:rPr lang="ru-RU" sz="2000" b="1" dirty="0" smtClean="0">
                <a:solidFill>
                  <a:schemeClr val="bg1"/>
                </a:solidFill>
              </a:rPr>
              <a:t>Правительства </a:t>
            </a:r>
            <a:r>
              <a:rPr lang="ru-RU" sz="2000" b="1" dirty="0" smtClean="0">
                <a:solidFill>
                  <a:schemeClr val="bg1"/>
                </a:solidFill>
              </a:rPr>
              <a:t>РФ: Обеспечить рост производительности труда не менее, чем на 5% 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642908" y="1285866"/>
            <a:ext cx="71439" cy="785817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2" name="Рисунок 21" descr="Брендбук_РОСПРОФЖЕЛ-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214414" y="2786064"/>
            <a:ext cx="2857520" cy="7429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Внедрение техники или применение новых технологий отстаёт от установленных сроков оптимизации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4643438" y="2357436"/>
            <a:ext cx="2786082" cy="23083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Снижение численности недопустимо без реального выполнения мероприятий организационно-технологического характера, внедрения новой техники и технологий в каждом структурном подразделении компании</a:t>
            </a:r>
            <a:endParaRPr kumimoji="0" lang="ru-RU" sz="2000" b="1" i="0" u="none" strike="noStrike" cap="none" normalizeH="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Отлиновка-золотая-с-тенью-средня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14890"/>
            <a:ext cx="9286908" cy="5547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Ангасольский</a:t>
            </a:r>
            <a:r>
              <a:rPr lang="ru-RU" sz="2000" b="1" dirty="0" smtClean="0">
                <a:solidFill>
                  <a:srgbClr val="FF0000"/>
                </a:solidFill>
              </a:rPr>
              <a:t> щебеночный завод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2" name="Рисунок 21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71472" y="1350243"/>
            <a:ext cx="3500462" cy="32932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За 9 месяцев 2017 года снижение объёмов продукции произошло почти на </a:t>
            </a:r>
            <a:r>
              <a:rPr lang="ru-RU" sz="1600" b="1" dirty="0" smtClean="0">
                <a:solidFill>
                  <a:srgbClr val="FF0000"/>
                </a:solidFill>
              </a:rPr>
              <a:t>20%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Снижение средней заработной платы за 6 месяцев 2017 года на </a:t>
            </a:r>
            <a:r>
              <a:rPr lang="ru-RU" sz="1600" b="1" dirty="0" smtClean="0">
                <a:solidFill>
                  <a:srgbClr val="FF0000"/>
                </a:solidFill>
              </a:rPr>
              <a:t>12%.</a:t>
            </a:r>
          </a:p>
          <a:p>
            <a:r>
              <a:rPr lang="ru-RU" sz="1600" dirty="0" smtClean="0"/>
              <a:t>Для решения проблем завода подключили профсоюзные и отраслевые СМИ, РОСПРОФЖЕЛ </a:t>
            </a:r>
          </a:p>
          <a:p>
            <a:r>
              <a:rPr lang="ru-RU" sz="1600" dirty="0" smtClean="0"/>
              <a:t>и дорогу.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0070C0"/>
                </a:solidFill>
              </a:rPr>
              <a:t>Есть положительная реакция со стороны руководства Первой нерудной компании.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30" name="Рисунок 29" descr="Отлиновка-золотая-с-тенью-средня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890"/>
            <a:ext cx="9286908" cy="554784"/>
          </a:xfrm>
          <a:prstGeom prst="rect">
            <a:avLst/>
          </a:prstGeom>
        </p:spPr>
      </p:pic>
      <p:pic>
        <p:nvPicPr>
          <p:cNvPr id="62466" name="Picture 2" descr="Z:\СТАТЬИ В СИГНАЛ\Мои\АЩЗ\Фото\разваленная техн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214428"/>
            <a:ext cx="4451954" cy="1785950"/>
          </a:xfrm>
          <a:prstGeom prst="rect">
            <a:avLst/>
          </a:prstGeom>
          <a:noFill/>
        </p:spPr>
      </p:pic>
      <p:pic>
        <p:nvPicPr>
          <p:cNvPr id="62467" name="Picture 3" descr="Z:\СТАТЬИ В СИГНАЛ\Мои\АЩЗ\Фото\P71010-125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071816"/>
            <a:ext cx="443119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Восточно-Сибирский филиал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АО «Калужский завод «Ремпутьмаш»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2" name="Рисунок 21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71472" y="1350243"/>
            <a:ext cx="3500462" cy="32932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Происходит снижение объёмов ремонта путевой техники, снижение численности персонала и снижение заработной платы, которая за 6 месяцев 2017 года уменьшалась на </a:t>
            </a:r>
            <a:r>
              <a:rPr lang="ru-RU" sz="1600" b="1" dirty="0" smtClean="0">
                <a:solidFill>
                  <a:srgbClr val="FF0000"/>
                </a:solidFill>
              </a:rPr>
              <a:t>4,1%</a:t>
            </a:r>
            <a:r>
              <a:rPr lang="ru-RU" sz="1600" dirty="0" smtClean="0"/>
              <a:t> к соответствующему периоду       2016 года.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0070C0"/>
                </a:solidFill>
              </a:rPr>
              <a:t>3.11.2017 г. Профсоюз обратился в ОАО «РЖД» с предложением рассмотреть возможность содействия в обеспечении долгосрочными заказами. </a:t>
            </a:r>
          </a:p>
        </p:txBody>
      </p:sp>
      <p:pic>
        <p:nvPicPr>
          <p:cNvPr id="30" name="Рисунок 29" descr="Отлиновка-золотая-с-тенью-средня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890"/>
            <a:ext cx="9286908" cy="554784"/>
          </a:xfrm>
          <a:prstGeom prst="rect">
            <a:avLst/>
          </a:prstGeom>
        </p:spPr>
      </p:pic>
      <p:pic>
        <p:nvPicPr>
          <p:cNvPr id="9" name="Рисунок 8" descr="25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428742"/>
            <a:ext cx="4717856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Вагонная ремонтная компания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2" name="Рисунок 21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71472" y="1287558"/>
            <a:ext cx="3643338" cy="35702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Средняя заработная плата по ВЧДР Зима АО «ВРК-3» составляет </a:t>
            </a:r>
            <a:r>
              <a:rPr lang="ru-RU" sz="1600" b="1" dirty="0" smtClean="0">
                <a:solidFill>
                  <a:srgbClr val="FF0000"/>
                </a:solidFill>
              </a:rPr>
              <a:t>34 тысячи  рублей</a:t>
            </a:r>
            <a:r>
              <a:rPr lang="ru-RU" sz="1600" dirty="0" smtClean="0"/>
              <a:t>, а по Иркутской области средняя заработная плата </a:t>
            </a:r>
            <a:r>
              <a:rPr lang="ru-RU" sz="1600" b="1" dirty="0" smtClean="0">
                <a:solidFill>
                  <a:srgbClr val="FF0000"/>
                </a:solidFill>
              </a:rPr>
              <a:t>36 тысяч рублей</a:t>
            </a:r>
            <a:r>
              <a:rPr lang="ru-RU" sz="1600" dirty="0" smtClean="0"/>
              <a:t>, хотя нужно отметить, что и по качественным показателям это депо в «хвосте» - </a:t>
            </a:r>
            <a:r>
              <a:rPr lang="ru-RU" sz="1600" b="1" dirty="0" smtClean="0">
                <a:solidFill>
                  <a:srgbClr val="FF0000"/>
                </a:solidFill>
              </a:rPr>
              <a:t>14 место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400" b="1" dirty="0" smtClean="0">
                <a:solidFill>
                  <a:srgbClr val="0070C0"/>
                </a:solidFill>
              </a:rPr>
              <a:t>Рассмотрен вопрос о мерах по повышению качества ремонта грузовых вагонов, озвучено поручение генерального директора ОАО «РЖД» Белозёрова О.В. в адрес ЦДИ о «патронаже» </a:t>
            </a:r>
            <a:r>
              <a:rPr lang="ru-RU" sz="1400" b="1" dirty="0" err="1" smtClean="0">
                <a:solidFill>
                  <a:srgbClr val="0070C0"/>
                </a:solidFill>
              </a:rPr>
              <a:t>вагоно-ремонтного</a:t>
            </a:r>
            <a:r>
              <a:rPr lang="ru-RU" sz="1400" b="1" dirty="0" smtClean="0">
                <a:solidFill>
                  <a:srgbClr val="0070C0"/>
                </a:solidFill>
              </a:rPr>
              <a:t> комплекса за переоснащением предприятий</a:t>
            </a:r>
          </a:p>
        </p:txBody>
      </p:sp>
      <p:pic>
        <p:nvPicPr>
          <p:cNvPr id="30" name="Рисунок 29" descr="Отлиновка-золотая-с-тенью-средня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890"/>
            <a:ext cx="9286908" cy="554784"/>
          </a:xfrm>
          <a:prstGeom prst="rect">
            <a:avLst/>
          </a:prstGeom>
        </p:spPr>
      </p:pic>
      <p:pic>
        <p:nvPicPr>
          <p:cNvPr id="65537" name="Picture 1" descr="Z:\AРХИВ ФОТОГРАФИЙ\2016 ГОД\Иркутск. Репортаж. Влад 8.12.2016\VLAD5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85866"/>
            <a:ext cx="378618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 реализации «майских» указов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Президента России 2012 года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2" name="Рисунок 21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57158" y="1287558"/>
            <a:ext cx="5857916" cy="32932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/>
              <a:t>Среднемесячная заработная плата в 2018 году:</a:t>
            </a:r>
          </a:p>
          <a:p>
            <a:endParaRPr lang="ru-RU" sz="1600" dirty="0" smtClean="0"/>
          </a:p>
          <a:p>
            <a:r>
              <a:rPr lang="ru-RU" sz="1600" dirty="0" smtClean="0"/>
              <a:t>- для младшего медицинского персонала, среднего медицинского персонала должна быть доведена </a:t>
            </a:r>
            <a:r>
              <a:rPr lang="ru-RU" sz="1600" b="1" dirty="0" smtClean="0">
                <a:solidFill>
                  <a:srgbClr val="0070C0"/>
                </a:solidFill>
              </a:rPr>
              <a:t>до 100% </a:t>
            </a:r>
            <a:r>
              <a:rPr lang="ru-RU" sz="1600" dirty="0" smtClean="0"/>
              <a:t>от средней заработной платы в соответствующем регионе;</a:t>
            </a:r>
          </a:p>
          <a:p>
            <a:r>
              <a:rPr lang="ru-RU" sz="1600" dirty="0" smtClean="0"/>
              <a:t>- для работников медицинских организаций, имеющих высшее медицинское образование, предоставляющих медицинские услуги (врачи) должна составлять </a:t>
            </a:r>
            <a:r>
              <a:rPr lang="ru-RU" sz="1600" b="1" dirty="0" smtClean="0">
                <a:solidFill>
                  <a:srgbClr val="0070C0"/>
                </a:solidFill>
              </a:rPr>
              <a:t>200%;</a:t>
            </a:r>
          </a:p>
          <a:p>
            <a:r>
              <a:rPr lang="ru-RU" sz="1600" dirty="0" smtClean="0"/>
              <a:t>- для педагогических работников образовательных учреждений общего образования должна составить </a:t>
            </a:r>
            <a:r>
              <a:rPr lang="ru-RU" sz="1600" b="1" dirty="0" smtClean="0">
                <a:solidFill>
                  <a:srgbClr val="0070C0"/>
                </a:solidFill>
              </a:rPr>
              <a:t>100%</a:t>
            </a:r>
            <a:r>
              <a:rPr lang="ru-RU" sz="1600" dirty="0" smtClean="0"/>
              <a:t> от средней заработной платы по региону;</a:t>
            </a:r>
          </a:p>
          <a:p>
            <a:r>
              <a:rPr lang="ru-RU" sz="1600" dirty="0" smtClean="0"/>
              <a:t>- для педагогических работников дошкольных образовательных учреждений – </a:t>
            </a:r>
            <a:r>
              <a:rPr lang="ru-RU" sz="1600" b="1" dirty="0" smtClean="0">
                <a:solidFill>
                  <a:srgbClr val="0070C0"/>
                </a:solidFill>
              </a:rPr>
              <a:t>100%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0" name="Рисунок 29" descr="Отлиновка-золотая-с-тенью-средня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890"/>
            <a:ext cx="9286908" cy="554784"/>
          </a:xfrm>
          <a:prstGeom prst="rect">
            <a:avLst/>
          </a:prstGeom>
        </p:spPr>
      </p:pic>
      <p:pic>
        <p:nvPicPr>
          <p:cNvPr id="8" name="Рисунок 7" descr="m0xcVsbNi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285866"/>
            <a:ext cx="2425188" cy="32861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 реализации «майских» указов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Президента России 2012 года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2" name="Рисунок 21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57158" y="1287558"/>
            <a:ext cx="4929222" cy="33547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Для профессорско-преподавательского состава </a:t>
            </a:r>
            <a:r>
              <a:rPr lang="ru-RU" sz="1600" b="1" dirty="0" err="1" smtClean="0"/>
              <a:t>ИрГУПСа</a:t>
            </a:r>
            <a:r>
              <a:rPr lang="ru-RU" sz="1600" dirty="0" smtClean="0"/>
              <a:t> в 2018 году средняя заработная плата должна быть доведена </a:t>
            </a:r>
            <a:r>
              <a:rPr lang="ru-RU" sz="1600" b="1" dirty="0" smtClean="0">
                <a:solidFill>
                  <a:srgbClr val="0070C0"/>
                </a:solidFill>
              </a:rPr>
              <a:t>до 200% </a:t>
            </a:r>
            <a:r>
              <a:rPr lang="ru-RU" sz="1600" dirty="0" smtClean="0"/>
              <a:t>к средней заработной плате в регионе, а для работников, реализующих программы среднего профессионального образования </a:t>
            </a:r>
            <a:r>
              <a:rPr lang="ru-RU" sz="1600" b="1" dirty="0" smtClean="0">
                <a:solidFill>
                  <a:srgbClr val="0070C0"/>
                </a:solidFill>
              </a:rPr>
              <a:t>до 100% </a:t>
            </a:r>
            <a:r>
              <a:rPr lang="ru-RU" sz="1600" dirty="0" smtClean="0"/>
              <a:t>к средней заработной плате по региону.</a:t>
            </a:r>
          </a:p>
          <a:p>
            <a:endParaRPr lang="ru-RU" sz="1600" dirty="0" smtClean="0"/>
          </a:p>
          <a:p>
            <a:r>
              <a:rPr lang="ru-RU" sz="1400" b="1" dirty="0" smtClean="0">
                <a:solidFill>
                  <a:srgbClr val="0070C0"/>
                </a:solidFill>
              </a:rPr>
              <a:t>В связи с этим, председатель РОСПРОФЖЕЛ Н.А.Никифоров 20.11.2017 г. обратился к Председателю Правительства РФ Дмитрию Медведеву с предложением принять решение об увеличении объёма финансирования из федерального бюджета на оплату сотрудникам учреждений, подведомственных ФАЖТ.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30" name="Рисунок 29" descr="Отлиновка-золотая-с-тенью-средня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890"/>
            <a:ext cx="9286908" cy="554784"/>
          </a:xfrm>
          <a:prstGeom prst="rect">
            <a:avLst/>
          </a:prstGeom>
        </p:spPr>
      </p:pic>
      <p:pic>
        <p:nvPicPr>
          <p:cNvPr id="9" name="Рисунок 8" descr="img_1629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>
          <a:xfrm>
            <a:off x="5643570" y="1142990"/>
            <a:ext cx="3143260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2" name="Рисунок 11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Экономическая ситуация в России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8190245"/>
              </p:ext>
            </p:extLst>
          </p:nvPr>
        </p:nvGraphicFramePr>
        <p:xfrm>
          <a:off x="4286248" y="1928808"/>
          <a:ext cx="4500594" cy="279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4429124" y="1214428"/>
            <a:ext cx="4386234" cy="64294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Экономические показатели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8 мес. 2017 г., %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1142990"/>
            <a:ext cx="3071834" cy="185738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Закончился 3-летний период стагнации в основных отраслях.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Наблюдается рост инвестиций в развитие и модернизацию производства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j0440966_03256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6" y="2812911"/>
            <a:ext cx="4142256" cy="233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Охрана труда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4164581835"/>
              </p:ext>
            </p:extLst>
          </p:nvPr>
        </p:nvGraphicFramePr>
        <p:xfrm>
          <a:off x="214282" y="1785932"/>
          <a:ext cx="650085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8" y="107139"/>
            <a:ext cx="928695" cy="8036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5786" y="1285869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Статистика случаев производственного травматизма</a:t>
            </a:r>
          </a:p>
          <a:p>
            <a:pPr algn="ctr"/>
            <a:r>
              <a:rPr lang="ru-RU" sz="1200" b="1" dirty="0" smtClean="0"/>
              <a:t>За 10 месяцев 2017 г.</a:t>
            </a:r>
            <a:endParaRPr lang="ru-RU" sz="1200" b="1" dirty="0"/>
          </a:p>
        </p:txBody>
      </p:sp>
      <p:pic>
        <p:nvPicPr>
          <p:cNvPr id="24" name="Picture 1" descr="K:\Импульс 16\+++\Импульс 16\знак-внимание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1357304"/>
            <a:ext cx="714380" cy="71438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786314" y="150018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Смертельный случай – 1 </a:t>
            </a:r>
          </a:p>
          <a:p>
            <a:pPr algn="ctr"/>
            <a:r>
              <a:rPr lang="ru-RU" sz="1400" b="1" dirty="0" smtClean="0"/>
              <a:t>(ОАО «РЖД» ПМС-56)</a:t>
            </a:r>
            <a:endParaRPr lang="ru-RU" sz="1400" b="1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929322" y="2469251"/>
            <a:ext cx="28575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ПРИЧИНЫ ТРАВМАТИЗМА 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неудовлетворительная организация производства работ и недостаточный контроль за их выполнением, нарушение технологии работ, трудовой и производственной дисциплины. При этом человеческий фактор является сегодня определяющим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Проверки технической инспекции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928679" y="303613"/>
            <a:ext cx="428630" cy="2285980"/>
          </a:xfrm>
          <a:prstGeom prst="rect">
            <a:avLst/>
          </a:prstGeom>
          <a:solidFill>
            <a:srgbClr val="00B05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000164" y="1285869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СТАТИСТИКА</a:t>
            </a:r>
            <a:endParaRPr lang="ru-RU" sz="1400" b="1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7" name="Рисунок 16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8596" y="1785932"/>
            <a:ext cx="407196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/>
              <a:t>КОЛИЧЕСТВО ПРОВЕРОК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500034" y="200024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142</a:t>
            </a:r>
            <a:endParaRPr lang="ru-RU" sz="28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2571750"/>
            <a:ext cx="407196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/>
              <a:t>ВЫДАНО ПРЕДСТАВЛЕНИЙ</a:t>
            </a:r>
            <a:endParaRPr lang="ru-RU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500034" y="278606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142</a:t>
            </a:r>
            <a:endParaRPr lang="ru-RU" sz="28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3357568"/>
            <a:ext cx="407196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/>
              <a:t>ВЫЯВЛЕНО НАРУШЕНИЙ</a:t>
            </a:r>
            <a:endParaRPr lang="ru-RU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500034" y="357188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Более </a:t>
            </a:r>
            <a:r>
              <a:rPr lang="ru-RU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1000</a:t>
            </a:r>
            <a:endParaRPr lang="ru-RU" sz="28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4143386"/>
            <a:ext cx="40719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/>
              <a:t>ВЫДАНО ТРЕБОВАНИЙ </a:t>
            </a:r>
          </a:p>
          <a:p>
            <a:r>
              <a:rPr lang="ru-RU" sz="1050" b="1" dirty="0" smtClean="0"/>
              <a:t>О ПРИОСТАНОВКЕ РАБОТ</a:t>
            </a:r>
            <a:endParaRPr lang="ru-RU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500034" y="450057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ru-RU" sz="28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6116" y="185737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1157</a:t>
            </a:r>
            <a:endParaRPr lang="ru-RU" sz="28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00364" y="1285866"/>
            <a:ext cx="200026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/>
              <a:t>КОЛИЧЕСТВО УПОЛНОМОЧЕННЫХ </a:t>
            </a:r>
          </a:p>
          <a:p>
            <a:pPr algn="ctr"/>
            <a:r>
              <a:rPr lang="ru-RU" sz="1050" b="1" dirty="0" smtClean="0"/>
              <a:t>ПО ОХРАНЕ ТРУДА</a:t>
            </a:r>
            <a:endParaRPr lang="ru-RU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3286116" y="3617907"/>
            <a:ext cx="150019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Более</a:t>
            </a:r>
            <a:r>
              <a:rPr lang="ru-RU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10 000</a:t>
            </a:r>
            <a:endParaRPr lang="ru-RU" sz="28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3332155"/>
            <a:ext cx="20002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/>
              <a:t>ВЫЯВЛЕНО </a:t>
            </a:r>
          </a:p>
          <a:p>
            <a:pPr algn="ctr"/>
            <a:r>
              <a:rPr lang="ru-RU" sz="1050" b="1" dirty="0" smtClean="0"/>
              <a:t>НАРУШЕНИЙ</a:t>
            </a:r>
            <a:endParaRPr lang="ru-RU" sz="1050" dirty="0"/>
          </a:p>
        </p:txBody>
      </p:sp>
      <p:pic>
        <p:nvPicPr>
          <p:cNvPr id="32" name="Рисунок 31" descr="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786182" y="2500312"/>
            <a:ext cx="500066" cy="693115"/>
          </a:xfrm>
          <a:prstGeom prst="rect">
            <a:avLst/>
          </a:prstGeom>
        </p:spPr>
      </p:pic>
      <p:pic>
        <p:nvPicPr>
          <p:cNvPr id="33" name="Рисунок 32" descr="20171121_3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285866"/>
            <a:ext cx="3033712" cy="201006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572132" y="3429006"/>
            <a:ext cx="300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В целях повышения эффективности, значимости, выработки мероприятий в ноябре </a:t>
            </a:r>
            <a:r>
              <a:rPr lang="ru-RU" sz="1200" b="1" i="1" dirty="0" smtClean="0">
                <a:solidFill>
                  <a:srgbClr val="0070C0"/>
                </a:solidFill>
              </a:rPr>
              <a:t>прошёл первый общесетевой семинар-совещани</a:t>
            </a:r>
            <a:r>
              <a:rPr lang="ru-RU" sz="1200" b="1" i="1" dirty="0" smtClean="0"/>
              <a:t>е уполномоченных по охране труда.</a:t>
            </a:r>
            <a:endParaRPr lang="ru-RU" sz="1200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27154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flipH="1">
            <a:off x="8001056" y="2714626"/>
            <a:ext cx="1142944" cy="1857388"/>
          </a:xfrm>
          <a:prstGeom prst="rect">
            <a:avLst/>
          </a:prstGeom>
        </p:spPr>
      </p:pic>
      <p:pic>
        <p:nvPicPr>
          <p:cNvPr id="39" name="Рисунок 38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8143900" y="1214428"/>
            <a:ext cx="868662" cy="135732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Вопросы технической инспекции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7" name="Рисунок 16" descr="Брендбук_РОСПРОФЖЕЛ-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357554" y="1285866"/>
            <a:ext cx="221457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Ограждение места работ приравнивается к средствам коллективной защиты и работодатель </a:t>
            </a:r>
            <a:r>
              <a:rPr lang="ru-RU" sz="1400" b="1" dirty="0" smtClean="0">
                <a:solidFill>
                  <a:srgbClr val="FF0000"/>
                </a:solidFill>
              </a:rPr>
              <a:t>обязан</a:t>
            </a:r>
            <a:r>
              <a:rPr lang="ru-RU" sz="1400" b="1" dirty="0" smtClean="0"/>
              <a:t> обеспечить ими работников в соответствии с действующим законодательством РФ.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В случае отсутствия ограждения работник </a:t>
            </a:r>
            <a:r>
              <a:rPr lang="ru-RU" sz="1400" b="1" dirty="0" smtClean="0">
                <a:solidFill>
                  <a:srgbClr val="0070C0"/>
                </a:solidFill>
              </a:rPr>
              <a:t>имеет право не выполнять работу</a:t>
            </a:r>
            <a:r>
              <a:rPr lang="ru-RU" sz="1400" b="1" dirty="0" smtClean="0"/>
              <a:t>, а вынужденный простой ему должен быть оплачен работодателем.</a:t>
            </a:r>
            <a:endParaRPr lang="ru-RU" sz="1400" b="1" i="1" dirty="0"/>
          </a:p>
        </p:txBody>
      </p:sp>
      <p:pic>
        <p:nvPicPr>
          <p:cNvPr id="28" name="Рисунок 27" descr="full_CBQZTCl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1" y="1285866"/>
            <a:ext cx="2625347" cy="3500462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71472" y="3643320"/>
            <a:ext cx="2643206" cy="1143008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71472" y="3643320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отсутствуют материалы </a:t>
            </a:r>
          </a:p>
          <a:p>
            <a:r>
              <a:rPr lang="ru-RU" sz="16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 применении работниками данного права</a:t>
            </a:r>
            <a:endParaRPr lang="ru-RU" sz="16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8" name="Рисунок 37" descr="arro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 flipV="1">
            <a:off x="2737344" y="4102920"/>
            <a:ext cx="579743" cy="803551"/>
          </a:xfrm>
          <a:prstGeom prst="rect">
            <a:avLst/>
          </a:prstGeom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5929322" y="1250286"/>
            <a:ext cx="257176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Аналогичная ситуация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с укомплектованием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бригад при выполнении работ.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квартале были серьёзные срывы по обеспечению работников спецодеждой,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спецобувью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октябре при участии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профсоюза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ситуацию удалось нормализировать, но отдельные вопросы ещё имеются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Рисунок 40" descr="Отлиновка-золотая-с-тенью-средняя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4660172"/>
            <a:ext cx="3286116" cy="4833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Санитарно-бытовые условия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7" name="Рисунок 16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285866"/>
            <a:ext cx="9144000" cy="7858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1285866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Предстоит большая работа по улучшению состояния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санитарно-бытовых помещений </a:t>
            </a: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642908" y="1285866"/>
            <a:ext cx="71439" cy="785817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22145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Хуже всего обстоит дело с содержанием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наличием бытовых вагонов для работников, занятых на ремонте пути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928662" y="3451876"/>
            <a:ext cx="42862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ремонт вагонов в 2018 году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 выделить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63,6 млн.рублей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70C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и в какие сроки будет ремонтировать пожарную сигнализацию, отопление и электрику в вагонах?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714348" y="3500444"/>
            <a:ext cx="45719" cy="1357322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 cstate="print"/>
          <a:srcRect l="13252" r="10180"/>
          <a:stretch>
            <a:fillRect/>
          </a:stretch>
        </p:blipFill>
        <p:spPr bwMode="auto">
          <a:xfrm>
            <a:off x="5572132" y="2168487"/>
            <a:ext cx="3219061" cy="283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604296_kartinki-pro-spravedliv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92773"/>
            <a:ext cx="3071834" cy="3950728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6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Правозащитная работа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9124" y="1339444"/>
            <a:ext cx="4720084" cy="364333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Правовыми инспекторами проведено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186 </a:t>
            </a:r>
            <a:r>
              <a:rPr lang="ru-RU" sz="1600" b="1" dirty="0" smtClean="0"/>
              <a:t>проверок соблюдения трудового законодательства;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Внесено</a:t>
            </a:r>
            <a:r>
              <a:rPr lang="ru-RU" sz="1600" b="1" dirty="0" smtClean="0">
                <a:solidFill>
                  <a:srgbClr val="FF0000"/>
                </a:solidFill>
              </a:rPr>
              <a:t> 138 </a:t>
            </a:r>
            <a:r>
              <a:rPr lang="ru-RU" sz="1600" b="1" dirty="0" smtClean="0"/>
              <a:t>представлений;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Предъявлены требования об устранении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436 </a:t>
            </a:r>
            <a:r>
              <a:rPr lang="ru-RU" sz="1600" b="1" dirty="0" smtClean="0"/>
              <a:t>фактов нарушений законодательства, коллективных договоров, локальных нормативных актов, </a:t>
            </a:r>
            <a:r>
              <a:rPr lang="ru-RU" sz="1600" b="1" dirty="0" smtClean="0">
                <a:solidFill>
                  <a:srgbClr val="FF0000"/>
                </a:solidFill>
              </a:rPr>
              <a:t>434 </a:t>
            </a:r>
            <a:r>
              <a:rPr lang="ru-RU" sz="1600" b="1" dirty="0" smtClean="0"/>
              <a:t>– устранены;</a:t>
            </a:r>
          </a:p>
          <a:p>
            <a:r>
              <a:rPr lang="ru-RU" sz="1600" b="1" dirty="0" smtClean="0"/>
              <a:t>- Отменено </a:t>
            </a:r>
            <a:r>
              <a:rPr lang="ru-RU" sz="1600" b="1" dirty="0" smtClean="0">
                <a:solidFill>
                  <a:srgbClr val="FF0000"/>
                </a:solidFill>
              </a:rPr>
              <a:t>18</a:t>
            </a:r>
            <a:r>
              <a:rPr lang="ru-RU" sz="1600" b="1" dirty="0" smtClean="0"/>
              <a:t> неправомерно наложенных дисциплинарных взысканий;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 В пользу работников 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выплачено 3 млн. 116 тысяч рублей </a:t>
            </a:r>
          </a:p>
          <a:p>
            <a:r>
              <a:rPr lang="ru-RU" sz="1600" b="1" dirty="0" smtClean="0"/>
              <a:t>(по ОАО «РЖД» – 1 млн. 639 тыс., </a:t>
            </a:r>
          </a:p>
          <a:p>
            <a:r>
              <a:rPr lang="ru-RU" sz="1600" b="1" dirty="0" smtClean="0"/>
              <a:t>по другим 1 млн. 476 тыс.). </a:t>
            </a:r>
          </a:p>
          <a:p>
            <a:endParaRPr lang="ru-RU" sz="16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3" name="Рисунок 12" descr="Брендбук_РОСПРОФЖЕЛ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718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Оздоровление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21442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Всеми </a:t>
            </a:r>
            <a:r>
              <a:rPr lang="ru-RU" dirty="0" smtClean="0"/>
              <a:t>формами организованного отдыха было охвачено </a:t>
            </a:r>
            <a:r>
              <a:rPr lang="ru-RU" b="1" dirty="0" smtClean="0">
                <a:solidFill>
                  <a:srgbClr val="00B050"/>
                </a:solidFill>
              </a:rPr>
              <a:t>4211</a:t>
            </a:r>
            <a:r>
              <a:rPr lang="ru-RU" b="1" dirty="0" smtClean="0"/>
              <a:t> детей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в том числе более </a:t>
            </a:r>
            <a:r>
              <a:rPr lang="ru-RU" b="1" dirty="0" smtClean="0">
                <a:solidFill>
                  <a:srgbClr val="00B050"/>
                </a:solidFill>
              </a:rPr>
              <a:t>300</a:t>
            </a:r>
            <a:r>
              <a:rPr lang="ru-RU" b="1" dirty="0" smtClean="0"/>
              <a:t> детей </a:t>
            </a:r>
            <a:r>
              <a:rPr lang="ru-RU" dirty="0" smtClean="0"/>
              <a:t>оздоровлено на Черноморском побережье.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5" name="Рисунок 14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42910" y="2000246"/>
            <a:ext cx="2857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- По </a:t>
            </a:r>
            <a:r>
              <a:rPr lang="ru-RU" sz="1600" dirty="0" smtClean="0"/>
              <a:t>решениям Президиума РОСПРОФЖЕЛ на дорогу было выделено более </a:t>
            </a:r>
            <a:r>
              <a:rPr lang="ru-RU" sz="1600" b="1" dirty="0" smtClean="0">
                <a:solidFill>
                  <a:srgbClr val="00B050"/>
                </a:solidFill>
              </a:rPr>
              <a:t>300</a:t>
            </a:r>
            <a:r>
              <a:rPr lang="ru-RU" sz="1600" b="1" dirty="0" smtClean="0"/>
              <a:t> </a:t>
            </a:r>
            <a:r>
              <a:rPr lang="ru-RU" sz="1600" b="1" dirty="0" smtClean="0"/>
              <a:t>путевок для </a:t>
            </a:r>
            <a:r>
              <a:rPr lang="ru-RU" sz="1600" b="1" dirty="0" smtClean="0"/>
              <a:t>членов профсоюза</a:t>
            </a:r>
            <a:r>
              <a:rPr lang="ru-RU" sz="1600" dirty="0" smtClean="0"/>
              <a:t>, </a:t>
            </a:r>
            <a:r>
              <a:rPr lang="ru-RU" sz="1600" dirty="0" smtClean="0"/>
              <a:t>организованы лечебные туры в Крым, Чехию. </a:t>
            </a:r>
          </a:p>
          <a:p>
            <a:endParaRPr lang="ru-RU" sz="1600" dirty="0" smtClean="0"/>
          </a:p>
          <a:p>
            <a:r>
              <a:rPr lang="ru-RU" sz="1600" dirty="0" smtClean="0"/>
              <a:t>- Совместно </a:t>
            </a:r>
            <a:r>
              <a:rPr lang="ru-RU" sz="1600" dirty="0" smtClean="0"/>
              <a:t>с профсоюзным комитетом студентов </a:t>
            </a:r>
            <a:r>
              <a:rPr lang="ru-RU" sz="1600" dirty="0" err="1" smtClean="0"/>
              <a:t>ИрГУПСа</a:t>
            </a:r>
            <a:r>
              <a:rPr lang="ru-RU" sz="1600" dirty="0" smtClean="0"/>
              <a:t> был организован отдых </a:t>
            </a:r>
            <a:r>
              <a:rPr lang="ru-RU" sz="1600" b="1" dirty="0" smtClean="0">
                <a:solidFill>
                  <a:srgbClr val="00B050"/>
                </a:solidFill>
              </a:rPr>
              <a:t>54</a:t>
            </a:r>
            <a:r>
              <a:rPr lang="ru-RU" sz="1600" b="1" dirty="0" smtClean="0"/>
              <a:t> студентов </a:t>
            </a:r>
            <a:r>
              <a:rPr lang="ru-RU" sz="1600" dirty="0" smtClean="0"/>
              <a:t>в пансионате «Буревестник».</a:t>
            </a:r>
          </a:p>
        </p:txBody>
      </p:sp>
      <p:pic>
        <p:nvPicPr>
          <p:cNvPr id="11" name="Рисунок 10" descr="2015-05-121431428350cool-kids-75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071684"/>
            <a:ext cx="4071966" cy="27159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99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8"/>
            <a:ext cx="6194312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Спортивные мероприятия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5" name="Рисунок 14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16" name="Рисунок 15" descr="IMG_58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214428"/>
            <a:ext cx="2500298" cy="1800000"/>
          </a:xfrm>
          <a:prstGeom prst="rect">
            <a:avLst/>
          </a:prstGeom>
        </p:spPr>
      </p:pic>
      <p:pic>
        <p:nvPicPr>
          <p:cNvPr id="19" name="Рисунок 18" descr="IMG_628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43174" y="1214428"/>
            <a:ext cx="4732768" cy="17859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00958" y="1214429"/>
            <a:ext cx="1643042" cy="39290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1285866"/>
            <a:ext cx="15001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 играх «Спорт поколений приняли участие более 3 тысяч работников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Прогнозируемое количество посещений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Базы отдыха «</a:t>
            </a:r>
            <a:r>
              <a:rPr lang="ru-RU" sz="1400" b="1" dirty="0" err="1" smtClean="0">
                <a:solidFill>
                  <a:schemeClr val="bg1"/>
                </a:solidFill>
              </a:rPr>
              <a:t>Железнодо-рожник</a:t>
            </a:r>
            <a:r>
              <a:rPr lang="ru-RU" sz="1400" b="1" dirty="0" smtClean="0">
                <a:solidFill>
                  <a:schemeClr val="bg1"/>
                </a:solidFill>
              </a:rPr>
              <a:t>» – не менее 20 000 чел.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72396" y="1357304"/>
            <a:ext cx="45719" cy="535785"/>
          </a:xfrm>
          <a:prstGeom prst="rect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" name="Рисунок 17" descr="WE3R7iJO_5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3131352"/>
            <a:ext cx="3714744" cy="2012148"/>
          </a:xfrm>
          <a:prstGeom prst="rect">
            <a:avLst/>
          </a:prstGeom>
        </p:spPr>
      </p:pic>
      <p:pic>
        <p:nvPicPr>
          <p:cNvPr id="23" name="Рисунок 22" descr="WboNHQQ67Sw.jpg"/>
          <p:cNvPicPr>
            <a:picLocks noChangeAspect="1"/>
          </p:cNvPicPr>
          <p:nvPr/>
        </p:nvPicPr>
        <p:blipFill>
          <a:blip r:embed="rId6"/>
          <a:srcRect b="14024"/>
          <a:stretch>
            <a:fillRect/>
          </a:stretch>
        </p:blipFill>
        <p:spPr>
          <a:xfrm>
            <a:off x="3786181" y="3106006"/>
            <a:ext cx="3572889" cy="2037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99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718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Страхование локомотивных бригад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357304"/>
            <a:ext cx="3071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дороге заключены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982 </a:t>
            </a:r>
            <a:r>
              <a:rPr lang="ru-RU" b="1" dirty="0" smtClean="0"/>
              <a:t>договора</a:t>
            </a:r>
            <a:endParaRPr lang="ru-RU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5" name="Рисунок 14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4357703"/>
            <a:ext cx="9144000" cy="6965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4357700"/>
            <a:ext cx="7715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 время действия программы работникам выплачено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более </a:t>
            </a:r>
            <a:r>
              <a:rPr lang="ru-RU" sz="2400" b="1" dirty="0" smtClean="0">
                <a:solidFill>
                  <a:schemeClr val="bg1"/>
                </a:solidFill>
              </a:rPr>
              <a:t>15 млн.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5793" y="4429140"/>
            <a:ext cx="45719" cy="5357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" name="Рисунок 17" descr="logo-soga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4357700"/>
            <a:ext cx="1500198" cy="6270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7224" y="2321010"/>
            <a:ext cx="257176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14,3 %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3477290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от общей численности локомотивных бригад</a:t>
            </a:r>
            <a:endParaRPr lang="ru-RU" sz="1600" b="1" dirty="0"/>
          </a:p>
        </p:txBody>
      </p:sp>
      <p:pic>
        <p:nvPicPr>
          <p:cNvPr id="23" name="Рисунок 22" descr="9A9Gk20FA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285866"/>
            <a:ext cx="4356937" cy="2905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99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43108" y="214296"/>
            <a:ext cx="6194312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лояльности РОСПРОФЖЕЛ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Скидки по ЭП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571618"/>
            <a:ext cx="3286148" cy="14563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5720" y="3357568"/>
            <a:ext cx="85011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 интернет-сайте Дорпрофжел на ВСЖД размещены предложения </a:t>
            </a:r>
          </a:p>
          <a:p>
            <a:pPr algn="ctr"/>
            <a:r>
              <a:rPr lang="ru-RU" sz="1400" b="1" dirty="0" smtClean="0"/>
              <a:t>более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</a:t>
            </a:r>
            <a:r>
              <a:rPr lang="ru-RU" sz="1400" b="1" dirty="0" smtClean="0"/>
              <a:t>торгово-сервисных предприятий, предоставляющих скидки в более чем в  </a:t>
            </a:r>
            <a:r>
              <a:rPr lang="ru-RU" sz="2000" b="1" dirty="0" smtClean="0">
                <a:solidFill>
                  <a:srgbClr val="0070C0"/>
                </a:solidFill>
              </a:rPr>
              <a:t>350</a:t>
            </a:r>
            <a:r>
              <a:rPr lang="ru-RU" sz="2000" b="1" dirty="0" smtClean="0"/>
              <a:t> </a:t>
            </a:r>
            <a:r>
              <a:rPr lang="ru-RU" sz="1400" b="1" dirty="0" smtClean="0"/>
              <a:t>точках продаж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7225" y="4286266"/>
            <a:ext cx="3562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dprof38.ru/discount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7" y="4286266"/>
            <a:ext cx="1967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ccard38.ru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54982" y="4125527"/>
            <a:ext cx="45719" cy="857256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16" name="Рисунок 15" descr="-GkmGc5ocK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214428"/>
            <a:ext cx="3713995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Организационная работа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357304"/>
            <a:ext cx="35004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Продолжается работа по изменению организационной структуры для  эффективной реализации уставных задач.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Создаются новые профсоюзные организации (ООО ОСК «</a:t>
            </a:r>
            <a:r>
              <a:rPr lang="ru-RU" sz="1400" b="1" dirty="0" err="1" smtClean="0"/>
              <a:t>ИнфоТранс</a:t>
            </a:r>
            <a:r>
              <a:rPr lang="ru-RU" sz="1400" b="1" dirty="0" smtClean="0"/>
              <a:t>»).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Закончились отчётно-выборные мероприятия в малочисленных (&lt;150) профсоюзных организациях.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До середины февраля 2018 года должна пройти отчётная компания в профсоюзных организациях с численностью &gt;150 членов профсоюза. </a:t>
            </a:r>
            <a:endParaRPr lang="ru-RU" sz="14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841924"/>
            <a:ext cx="4724407" cy="287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214810" y="1214428"/>
            <a:ext cx="4929190" cy="5286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Организационная структура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Дорпрофжел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состоянию на 01.07.2017 г.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Показатели работы за 9 месяцев 2017 года, 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8190245"/>
              </p:ext>
            </p:extLst>
          </p:nvPr>
        </p:nvGraphicFramePr>
        <p:xfrm>
          <a:off x="357158" y="1339449"/>
          <a:ext cx="8215370" cy="244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1" name="Рисунок 10" descr="Брендбук_РОСПРОФЖЕЛ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3857634"/>
            <a:ext cx="8429684" cy="10001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Чистая прибыль ОАО «РЖД» составила около 50 млрд. руб.;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Растут заказы на ремонт секций локомотивов на заводах «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Желдорреммаш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»;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Идёт масштабная работа по реконструкции инфраструктуры зоны БАМа и Транссиба;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Снижение просроченных километров пути.</a:t>
            </a:r>
          </a:p>
        </p:txBody>
      </p:sp>
    </p:spTree>
    <p:extLst>
      <p:ext uri="{BB962C8B-B14F-4D97-AF65-F5344CB8AC3E}">
        <p14:creationId xmlns="" xmlns:p14="http://schemas.microsoft.com/office/powerpoint/2010/main" val="9052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novait-2016-07-11-15-01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854046"/>
            <a:ext cx="2214578" cy="116265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2017 год – «Год профсоюзной информации»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261582"/>
            <a:ext cx="35004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Количество опубликованных информационных материалов </a:t>
            </a:r>
          </a:p>
          <a:p>
            <a:pPr algn="ctr"/>
            <a:r>
              <a:rPr lang="ru-RU" sz="1400" b="1" dirty="0" smtClean="0"/>
              <a:t>в печатных СМИ</a:t>
            </a:r>
            <a:endParaRPr lang="ru-RU" sz="14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214282" y="1857370"/>
          <a:ext cx="4286280" cy="303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00628" y="1214428"/>
            <a:ext cx="35004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Количество опубликованных информационных материалов </a:t>
            </a:r>
          </a:p>
          <a:p>
            <a:pPr algn="ctr"/>
            <a:r>
              <a:rPr lang="ru-RU" sz="1400" b="1" dirty="0" smtClean="0"/>
              <a:t>в электронных СМИ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2000246"/>
            <a:ext cx="2014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Сайт Дорпрофжел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185737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296</a:t>
            </a:r>
            <a:endParaRPr lang="ru-RU" sz="28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2412497"/>
            <a:ext cx="159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Группа в «ВК»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2269621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413</a:t>
            </a:r>
            <a:endParaRPr lang="ru-RU" sz="28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2837736"/>
            <a:ext cx="1617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Группа в «ОК»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269486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296</a:t>
            </a:r>
            <a:endParaRPr lang="ru-RU" sz="28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3266364"/>
            <a:ext cx="107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You-Tube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6512" y="312348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59</a:t>
            </a:r>
            <a:endParaRPr lang="ru-RU" sz="28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3714758"/>
            <a:ext cx="3500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Созданы группы Дорпрофжел</a:t>
            </a:r>
            <a:endParaRPr lang="ru-RU" sz="1400" b="1" dirty="0"/>
          </a:p>
        </p:txBody>
      </p:sp>
      <p:pic>
        <p:nvPicPr>
          <p:cNvPr id="24" name="Рисунок 23" descr="chro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1857370"/>
            <a:ext cx="428628" cy="428628"/>
          </a:xfrm>
          <a:prstGeom prst="rect">
            <a:avLst/>
          </a:prstGeom>
        </p:spPr>
      </p:pic>
      <p:pic>
        <p:nvPicPr>
          <p:cNvPr id="25" name="Рисунок 24" descr="1480480919-585660-419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6285" y="4000510"/>
            <a:ext cx="791929" cy="785818"/>
          </a:xfrm>
          <a:prstGeom prst="rect">
            <a:avLst/>
          </a:prstGeom>
        </p:spPr>
      </p:pic>
      <p:pic>
        <p:nvPicPr>
          <p:cNvPr id="26" name="Рисунок 25" descr="56141914ac45a7a1b024e3bbc4e01c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43900" y="3214692"/>
            <a:ext cx="500066" cy="500066"/>
          </a:xfrm>
          <a:prstGeom prst="rect">
            <a:avLst/>
          </a:prstGeom>
        </p:spPr>
      </p:pic>
      <p:pic>
        <p:nvPicPr>
          <p:cNvPr id="27" name="Рисунок 26" descr="31312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2462" y="2643188"/>
            <a:ext cx="581012" cy="581012"/>
          </a:xfrm>
          <a:prstGeom prst="rect">
            <a:avLst/>
          </a:prstGeom>
        </p:spPr>
      </p:pic>
      <p:pic>
        <p:nvPicPr>
          <p:cNvPr id="28" name="Рисунок 27" descr="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43900" y="2285998"/>
            <a:ext cx="428610" cy="42861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072330" y="4698372"/>
            <a:ext cx="17859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err="1" smtClean="0">
                <a:solidFill>
                  <a:srgbClr val="FF0000"/>
                </a:solidFill>
              </a:rPr>
              <a:t>Instagram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71604" y="4619310"/>
            <a:ext cx="142876" cy="1428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71604" y="4572014"/>
            <a:ext cx="7858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2016</a:t>
            </a:r>
            <a:endParaRPr lang="ru-RU" sz="11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428860" y="4619310"/>
            <a:ext cx="142876" cy="1428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428860" y="4572014"/>
            <a:ext cx="7858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2017</a:t>
            </a:r>
            <a:endParaRPr lang="ru-RU" sz="11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на предстоящий период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1285866"/>
            <a:ext cx="70723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Первое</a:t>
            </a:r>
            <a:r>
              <a:rPr lang="ru-RU" sz="1400" b="1" dirty="0" smtClean="0"/>
              <a:t>.</a:t>
            </a:r>
            <a:r>
              <a:rPr lang="ru-RU" sz="1400" dirty="0" smtClean="0"/>
              <a:t> Содействовать созданию и сохранению достойных рабочих мест, развитию полной и продуктивной занятости.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Второе</a:t>
            </a:r>
            <a:r>
              <a:rPr lang="ru-RU" sz="1400" b="1" dirty="0" smtClean="0"/>
              <a:t>.</a:t>
            </a:r>
            <a:r>
              <a:rPr lang="ru-RU" sz="1400" dirty="0" smtClean="0"/>
              <a:t> Проводить работу, направленную на увеличение заработной платы.  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Третье</a:t>
            </a:r>
            <a:r>
              <a:rPr lang="ru-RU" sz="1400" b="1" dirty="0" smtClean="0"/>
              <a:t>.</a:t>
            </a:r>
            <a:r>
              <a:rPr lang="ru-RU" sz="1400" dirty="0" smtClean="0"/>
              <a:t> Поставить барьер любым попыткам ущемления трудовых прав и прав профсоюзов, стремлению разрушить систему коллективных и индивидуальных трудовых отношений.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Четвертое</a:t>
            </a:r>
            <a:r>
              <a:rPr lang="ru-RU" sz="1400" dirty="0" smtClean="0"/>
              <a:t>. Развивать и совершенствовать систему общественного контроля во всех профильных областях. Принимать меры по созданию  условий   труда, исключающие травматизм, профзаболевания.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Пятое</a:t>
            </a:r>
            <a:r>
              <a:rPr lang="ru-RU" sz="1400" b="1" dirty="0" smtClean="0"/>
              <a:t>.</a:t>
            </a:r>
            <a:r>
              <a:rPr lang="ru-RU" sz="1400" dirty="0" smtClean="0"/>
              <a:t> Продолжить работу с объединениями Профсоюзов субъектов Федерации и органом власти по созданию законодательной базы для закрепления молодёжи в районах Крайнего Севера и местностях приравненных к ним.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Шестое</a:t>
            </a:r>
            <a:r>
              <a:rPr lang="ru-RU" sz="1400" b="1" dirty="0" smtClean="0"/>
              <a:t>.</a:t>
            </a:r>
            <a:r>
              <a:rPr lang="ru-RU" sz="1400" dirty="0" smtClean="0"/>
              <a:t> Проводить работу по сохранению уровня социальной защищённости для работников, в условиях реформирования.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Седьмое</a:t>
            </a:r>
            <a:r>
              <a:rPr lang="ru-RU" sz="1400" b="1" dirty="0" smtClean="0"/>
              <a:t>.</a:t>
            </a:r>
            <a:r>
              <a:rPr lang="ru-RU" sz="1400" dirty="0" smtClean="0"/>
              <a:t> Повышение мотивации через информированность членов профсоюза и расширение методов информирования.</a:t>
            </a:r>
            <a:endParaRPr lang="ru-RU" sz="1400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8" name="Рисунок 7" descr="Fact_Che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29520" y="3751436"/>
            <a:ext cx="1714480" cy="139206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57158" y="2518172"/>
            <a:ext cx="7286676" cy="8572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9" name="Рисунок 8" descr="Брендбук_РОСПРОФЖЕЛ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160718"/>
            <a:ext cx="8572528" cy="7429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Заработная плата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85720" y="1714494"/>
          <a:ext cx="4286280" cy="303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034" y="1285866"/>
            <a:ext cx="4214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Рост номинальной заработной платы за 10 мес. 2017 года, %</a:t>
            </a: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14883" y="1232287"/>
            <a:ext cx="45719" cy="36433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72066" y="1285866"/>
            <a:ext cx="4214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Средняя заработная плата, руб.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435770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В других организациях рост за 1 полугодие 2017 года составил от 6,6% до 28 %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857752" y="1714494"/>
          <a:ext cx="400052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72066" y="3714758"/>
            <a:ext cx="4214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Рост реальной заработной платы</a:t>
            </a:r>
            <a:r>
              <a:rPr lang="en-US" sz="1200" b="1" dirty="0" smtClean="0"/>
              <a:t> </a:t>
            </a:r>
            <a:r>
              <a:rPr lang="ru-RU" sz="1200" b="1" dirty="0" smtClean="0"/>
              <a:t>за 10 мес. 2017 г., руб.</a:t>
            </a:r>
            <a:endParaRPr lang="ru-RU" sz="1200" b="1" dirty="0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4857752" y="4000510"/>
          <a:ext cx="400052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NEWS04_111209978_AR_-1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479826"/>
            <a:ext cx="2928958" cy="1663674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Индексация заработной платы, 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4584" y="2701355"/>
            <a:ext cx="174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1,5 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3" name="Рисунок 22" descr="Брендбук_РОСПРОФЖЕЛ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9853" y="1214428"/>
            <a:ext cx="23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ОАО «РЖД», учреждения здравоохранения, образовательные и дошкольные учреждения (ОАО «РЖД»), ВРК, СМТ-14, </a:t>
            </a:r>
            <a:r>
              <a:rPr lang="ru-RU" sz="1400" b="1" dirty="0" err="1" smtClean="0">
                <a:solidFill>
                  <a:srgbClr val="0070C0"/>
                </a:solidFill>
              </a:rPr>
              <a:t>РЖД-Строй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9542" y="128586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АО «ФПК»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9190" y="128586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АО «БППК»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60425" y="1285866"/>
            <a:ext cx="1357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Улан-Удэнский ЛВРЗ, ОАО «ЖТК»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60623" y="1285866"/>
            <a:ext cx="1357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ООО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«Локотех-Сервис»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2" y="2857502"/>
            <a:ext cx="92869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01.03.17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2" y="4214824"/>
            <a:ext cx="92869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01.10.17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786" y="3429006"/>
            <a:ext cx="20717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Руководителям, специалистам, служащим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662" y="3714758"/>
            <a:ext cx="174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2,5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8662" y="4487305"/>
            <a:ext cx="174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786" y="4357700"/>
            <a:ext cx="2071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Рабочим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5400000" flipV="1">
            <a:off x="1058688" y="3156105"/>
            <a:ext cx="392907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643306" y="1643056"/>
            <a:ext cx="92869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01.03.17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43306" y="2571750"/>
            <a:ext cx="92869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01.10.17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43306" y="4000510"/>
            <a:ext cx="92869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01.12.17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4744" y="1844099"/>
            <a:ext cx="1105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1,5 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0298" y="3000378"/>
            <a:ext cx="2071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Служащим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94914" y="2844231"/>
            <a:ext cx="174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2,5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94914" y="3344297"/>
            <a:ext cx="174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71802" y="3487173"/>
            <a:ext cx="785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Рабочим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71802" y="4442268"/>
            <a:ext cx="1571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</a:rPr>
              <a:t>Руководителям,</a:t>
            </a:r>
          </a:p>
          <a:p>
            <a:r>
              <a:rPr lang="ru-RU" sz="1050" b="1" dirty="0" smtClean="0">
                <a:solidFill>
                  <a:srgbClr val="FF0000"/>
                </a:solidFill>
              </a:rPr>
              <a:t>специалистам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80666" y="4344429"/>
            <a:ext cx="174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2,5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57422" y="2000246"/>
            <a:ext cx="2071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Всем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5400000" flipV="1">
            <a:off x="3058952" y="3156106"/>
            <a:ext cx="392907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143504" y="1857370"/>
            <a:ext cx="92869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01.10.17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0628" y="2227831"/>
            <a:ext cx="11430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Руководителям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52236" y="2357436"/>
            <a:ext cx="174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3,9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14876" y="3286130"/>
            <a:ext cx="174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4,7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0" y="3000378"/>
            <a:ext cx="2071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Остальным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 rot="5400000">
            <a:off x="4942052" y="2513173"/>
            <a:ext cx="264320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572264" y="2143122"/>
            <a:ext cx="928694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01.03.17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43636" y="2772793"/>
            <a:ext cx="174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1,5 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00760" y="2571750"/>
            <a:ext cx="2071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Всем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00958" y="2357436"/>
            <a:ext cx="207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Планируется</a:t>
            </a:r>
          </a:p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с 01.12.2017 года</a:t>
            </a:r>
          </a:p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Размеры </a:t>
            </a:r>
          </a:p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обсуждаются</a:t>
            </a:r>
          </a:p>
        </p:txBody>
      </p:sp>
      <p:sp>
        <p:nvSpPr>
          <p:cNvPr id="57" name="Прямоугольник 56"/>
          <p:cNvSpPr/>
          <p:nvPr/>
        </p:nvSpPr>
        <p:spPr>
          <a:xfrm rot="5400000">
            <a:off x="6559406" y="2513173"/>
            <a:ext cx="264320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0" y="3357568"/>
            <a:ext cx="300036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000364" y="3857634"/>
            <a:ext cx="200026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000364" y="2428874"/>
            <a:ext cx="200026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Нет индексации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3" name="Рисунок 22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214414" y="1214428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Восточно-Сибирский филиал АО «Калужский завод «Ремпутьмаш»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29190" y="1214428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70C0"/>
                </a:solidFill>
              </a:rPr>
              <a:t>Ангасольский</a:t>
            </a:r>
            <a:r>
              <a:rPr lang="ru-RU" sz="1400" b="1" dirty="0" smtClean="0">
                <a:solidFill>
                  <a:srgbClr val="0070C0"/>
                </a:solidFill>
              </a:rPr>
              <a:t> щебёночный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завод ОАО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«Первая нерудная компания»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60" name="Рисунок 59" descr="2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143122"/>
            <a:ext cx="3217095" cy="2143390"/>
          </a:xfrm>
          <a:prstGeom prst="rect">
            <a:avLst/>
          </a:prstGeom>
        </p:spPr>
      </p:pic>
      <p:pic>
        <p:nvPicPr>
          <p:cNvPr id="61" name="Рисунок 60" descr="IMG_57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143122"/>
            <a:ext cx="3214710" cy="214314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57224" y="4286262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 соответствии с Коллективным договором индексация должна быть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 01.10.17 г.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29190" y="440598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Предыдущая индексация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была 01.10.10.2013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____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500312"/>
            <a:ext cx="3497584" cy="218599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42858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Система оплаты и мотивации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7" name="Рисунок 16" descr="Брендбук_РОСПРОФЖЕЛ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1472" y="1214428"/>
            <a:ext cx="807249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ассмотрено более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60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проектов локальных нормативных актов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Почти по </a:t>
            </a:r>
            <a:r>
              <a:rPr kumimoji="0" lang="ru-RU" sz="3200" b="1" i="0" u="none" strike="noStrike" cap="none" normalizeH="0" baseline="0" dirty="0" smtClean="0"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40%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из них дано отрицательное мотивированное мнение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предложения по их изменению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2643188"/>
            <a:ext cx="5286412" cy="7429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ПРЕДЛОЖЕНИЕ ПРОФСОЮЗА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71472" y="3286130"/>
            <a:ext cx="55007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Применять практику стимулирования работников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за результаты работы компании по итогам работы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за год с учетом личного вклада работника,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его квалификации и стажа работы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42858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Об инициативе РОСПРОФЖЕЛ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7" name="Рисунок 16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9" name="Рисунок 8" descr="133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2834273"/>
            <a:ext cx="4000528" cy="2309226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71472" y="1357304"/>
            <a:ext cx="4143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5 сентября 2017 г.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7144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Инициатива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 «Не включать в минимальный размер оплаты труда (МРОТ) компенсационные и стимулирующие выплаты»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142976" y="2812323"/>
            <a:ext cx="4143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100 000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голосов!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9" name="Рисунок 18" descr="-------------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928940"/>
            <a:ext cx="684648" cy="629580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929190" y="1357304"/>
            <a:ext cx="4143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21 ноября 2017 г.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200024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Экспертная рабочая группа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федерального уровня под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председательством министра РФ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Михаила </a:t>
            </a:r>
            <a:r>
              <a:rPr lang="ru-RU" sz="1600" dirty="0" err="1" smtClean="0">
                <a:solidFill>
                  <a:srgbClr val="0070C0"/>
                </a:solidFill>
              </a:rPr>
              <a:t>Абызова</a:t>
            </a:r>
            <a:r>
              <a:rPr lang="ru-RU" sz="1600" dirty="0" smtClean="0">
                <a:solidFill>
                  <a:srgbClr val="0070C0"/>
                </a:solidFill>
              </a:rPr>
              <a:t> поддержала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интернет-петицию, приняла решение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вынести петицию на рассмотрение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Российской трёхсторонней комиссии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по регулированию социально-трудовых отношений</a:t>
            </a:r>
          </a:p>
          <a:p>
            <a:pPr algn="ctr"/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142858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МРОТ = прожиточному минимуму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7" name="Рисунок 16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928662" y="1357304"/>
            <a:ext cx="328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 01.01.2019 г.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1714494"/>
            <a:ext cx="385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МРОТ должен сравняться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 прожиточным минимумом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(по поручению президента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Российской Федерации В.В.Путина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о подготовке проекта Федерального закона «О внесении изменений в отдельные законодательные акты Российской Федерации в части повышения МРОТ до прожиточного минимума»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143504" y="1357304"/>
            <a:ext cx="3714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 01.01.2018 г.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20002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МРОТ = 85% от прожиточного минимума</a:t>
            </a:r>
          </a:p>
          <a:p>
            <a:pPr algn="ctr"/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 descr="vhjn12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3" y="2500312"/>
            <a:ext cx="3676199" cy="221457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8669</TotalTime>
  <Words>1844</Words>
  <Application>Microsoft Office PowerPoint</Application>
  <PresentationFormat>Экран (16:9)</PresentationFormat>
  <Paragraphs>320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Обычная</vt:lpstr>
      <vt:lpstr>Слайд 1</vt:lpstr>
      <vt:lpstr>Экономическая ситуация в России</vt:lpstr>
      <vt:lpstr>Показатели работы за 9 месяцев 2017 года, %</vt:lpstr>
      <vt:lpstr>Заработная плата</vt:lpstr>
      <vt:lpstr>Индексация заработной платы, %</vt:lpstr>
      <vt:lpstr>Нет индексации</vt:lpstr>
      <vt:lpstr>Система оплаты и мотивации</vt:lpstr>
      <vt:lpstr>Об инициативе РОСПРОФЖЕЛ</vt:lpstr>
      <vt:lpstr>МРОТ = прожиточному минимуму</vt:lpstr>
      <vt:lpstr>О закреплении кадров в северных районах</vt:lpstr>
      <vt:lpstr>Режим неполного рабочего времени</vt:lpstr>
      <vt:lpstr>Об основных вопросах в организациях</vt:lpstr>
      <vt:lpstr>Об основных вопросах в организациях</vt:lpstr>
      <vt:lpstr>О достижении роста производительности</vt:lpstr>
      <vt:lpstr>Ангасольский щебеночный завод</vt:lpstr>
      <vt:lpstr>Восточно-Сибирский филиал  АО «Калужский завод «Ремпутьмаш»</vt:lpstr>
      <vt:lpstr>Вагонная ремонтная компания</vt:lpstr>
      <vt:lpstr>О реализации «майских» указов  Президента России 2012 года</vt:lpstr>
      <vt:lpstr>О реализации «майских» указов  Президента России 2012 года</vt:lpstr>
      <vt:lpstr>Охрана труда</vt:lpstr>
      <vt:lpstr>Проверки технической инспекции</vt:lpstr>
      <vt:lpstr>Вопросы технической инспекции</vt:lpstr>
      <vt:lpstr>Санитарно-бытовые условия</vt:lpstr>
      <vt:lpstr>Правозащитная работа</vt:lpstr>
      <vt:lpstr>Оздоровление</vt:lpstr>
      <vt:lpstr>Спортивные мероприятия</vt:lpstr>
      <vt:lpstr>Страхование локомотивных бригад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Столярова</dc:creator>
  <cp:lastModifiedBy>Столярова</cp:lastModifiedBy>
  <cp:revision>798</cp:revision>
  <dcterms:created xsi:type="dcterms:W3CDTF">2014-02-17T06:03:04Z</dcterms:created>
  <dcterms:modified xsi:type="dcterms:W3CDTF">2017-12-05T08:38:00Z</dcterms:modified>
</cp:coreProperties>
</file>