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8"/>
  </p:notesMasterIdLst>
  <p:sldIdLst>
    <p:sldId id="288" r:id="rId2"/>
    <p:sldId id="411" r:id="rId3"/>
    <p:sldId id="481" r:id="rId4"/>
    <p:sldId id="483" r:id="rId5"/>
    <p:sldId id="482" r:id="rId6"/>
    <p:sldId id="493" r:id="rId7"/>
    <p:sldId id="498" r:id="rId8"/>
    <p:sldId id="484" r:id="rId9"/>
    <p:sldId id="499" r:id="rId10"/>
    <p:sldId id="494" r:id="rId11"/>
    <p:sldId id="495" r:id="rId12"/>
    <p:sldId id="488" r:id="rId13"/>
    <p:sldId id="489" r:id="rId14"/>
    <p:sldId id="500" r:id="rId15"/>
    <p:sldId id="492" r:id="rId16"/>
    <p:sldId id="490" r:id="rId17"/>
    <p:sldId id="486" r:id="rId18"/>
    <p:sldId id="502" r:id="rId19"/>
    <p:sldId id="501" r:id="rId20"/>
    <p:sldId id="503" r:id="rId21"/>
    <p:sldId id="504" r:id="rId22"/>
    <p:sldId id="505" r:id="rId23"/>
    <p:sldId id="485" r:id="rId24"/>
    <p:sldId id="506" r:id="rId25"/>
    <p:sldId id="508" r:id="rId26"/>
    <p:sldId id="509" r:id="rId2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72184" autoAdjust="0"/>
  </p:normalViewPr>
  <p:slideViewPr>
    <p:cSldViewPr>
      <p:cViewPr>
        <p:scale>
          <a:sx n="100" d="100"/>
          <a:sy n="100" d="100"/>
        </p:scale>
        <p:origin x="-540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0612101772925879"/>
          <c:y val="6.5201481182060927E-2"/>
          <c:w val="0.60702053995539262"/>
          <c:h val="0.5318214639627407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Процент молодежи от общего числа работников</c:v>
                </c:pt>
                <c:pt idx="1">
                  <c:v>Процент профсоюзного членства среди молодежи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40.200000000000003</c:v>
                </c:pt>
                <c:pt idx="1">
                  <c:v>98.9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spPr>
                <a:ln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Процент молодежи от общего числа работников</c:v>
                </c:pt>
                <c:pt idx="1">
                  <c:v>Процент профсоюзного членства среди молодежи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43.3</c:v>
                </c:pt>
                <c:pt idx="1">
                  <c:v>98.6</c:v>
                </c:pt>
              </c:numCache>
            </c:numRef>
          </c:val>
        </c:ser>
        <c:axId val="50453504"/>
        <c:axId val="50471680"/>
      </c:barChart>
      <c:catAx>
        <c:axId val="50453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50471680"/>
        <c:crosses val="autoZero"/>
        <c:auto val="1"/>
        <c:lblAlgn val="ctr"/>
        <c:lblOffset val="100"/>
      </c:catAx>
      <c:valAx>
        <c:axId val="50471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0453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72152432958072"/>
          <c:y val="0.4118268055283375"/>
          <c:w val="0.10368814081148876"/>
          <c:h val="0.17634638894332663"/>
        </c:manualLayout>
      </c:layout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EA8A2-650F-4E78-86BF-6C5F127D609B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F044F-8ABD-4E7C-967F-A773A357E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21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341D40-D3D7-42DC-A13E-919C88AE8E4A}" type="datetime1">
              <a:rPr lang="ru-RU" smtClean="0"/>
              <a:pPr/>
              <a:t>06.04.2019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AC76-5231-49E0-8AD8-3A7A1624FE21}" type="datetime1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303"/>
            <a:ext cx="2209800" cy="273844"/>
          </a:xfrm>
        </p:spPr>
        <p:txBody>
          <a:bodyPr/>
          <a:lstStyle/>
          <a:p>
            <a:fld id="{0408E218-0A4E-44AB-B4D2-13ACF90B10B8}" type="datetime1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4686156"/>
            <a:ext cx="5573483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2C6D-8008-42C3-819F-3C06CB9A2ABD}" type="datetime1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057403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E337-0E57-44C7-B531-B99A13899036}" type="datetime1">
              <a:rPr lang="ru-RU" smtClean="0"/>
              <a:pPr/>
              <a:t>06.04.2019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54C5CB-C34E-4F2D-8EE8-2CE33BB1A420}" type="datetime1">
              <a:rPr lang="ru-RU" smtClean="0"/>
              <a:pPr/>
              <a:t>06.04.2019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90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A9A157-EE6B-4B71-A3C5-ED17FFCEE7CB}" type="datetime1">
              <a:rPr lang="ru-RU" smtClean="0"/>
              <a:pPr/>
              <a:t>06.04.2019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C831-A074-47EB-94AE-E3841F50FAED}" type="datetime1">
              <a:rPr lang="ru-RU" smtClean="0"/>
              <a:pPr/>
              <a:t>06.04.2019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29B-6889-4904-8520-82F3814EA38C}" type="datetime1">
              <a:rPr lang="ru-RU" smtClean="0"/>
              <a:pPr/>
              <a:t>06.04.2019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90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AEDD-C150-4565-AA8E-4AAF37461928}" type="datetime1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9D093158-A513-4AB3-8A80-20149B4F72E0}" type="datetime1">
              <a:rPr lang="ru-RU" smtClean="0"/>
              <a:pPr/>
              <a:t>06.04.2019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E0D464-6B3F-42C6-A34F-296D6090D3C1}" type="datetime1">
              <a:rPr lang="ru-RU" smtClean="0"/>
              <a:pPr/>
              <a:t>06.04.2019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2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gif"/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12" Type="http://schemas.openxmlformats.org/officeDocument/2006/relationships/image" Target="../media/image59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gif"/><Relationship Id="rId5" Type="http://schemas.openxmlformats.org/officeDocument/2006/relationships/image" Target="../media/image52.gif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gif"/><Relationship Id="rId1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" y="2211710"/>
            <a:ext cx="9144000" cy="144662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PT Sans" pitchFamily="34" charset="-52"/>
                <a:ea typeface="+mj-ea"/>
                <a:cs typeface="+mj-cs"/>
              </a:rPr>
              <a:t>О реализации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PT Sans" pitchFamily="34" charset="-52"/>
                <a:ea typeface="+mj-ea"/>
                <a:cs typeface="+mj-cs"/>
              </a:rPr>
              <a:t>молодежной политики РОСПРОФЖЕЛ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PT Sans" pitchFamily="34" charset="-52"/>
                <a:ea typeface="+mj-ea"/>
                <a:cs typeface="+mj-cs"/>
              </a:rPr>
              <a:t>на полигоне Восточно-Сибирской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PT Sans" pitchFamily="34" charset="-52"/>
                <a:ea typeface="+mj-ea"/>
                <a:cs typeface="+mj-cs"/>
              </a:rPr>
              <a:t>железной дороги</a:t>
            </a:r>
          </a:p>
          <a:p>
            <a:pPr algn="ctr">
              <a:spcBef>
                <a:spcPct val="0"/>
              </a:spcBef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T Sans" pitchFamily="34" charset="-52"/>
              <a:ea typeface="+mj-ea"/>
              <a:cs typeface="+mj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2" name="Рисунок 11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4714890"/>
            <a:ext cx="82153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09</a:t>
            </a:r>
            <a:r>
              <a:rPr lang="ru-RU" sz="1100" b="1" dirty="0" smtClean="0">
                <a:solidFill>
                  <a:srgbClr val="002060"/>
                </a:solidFill>
              </a:rPr>
              <a:t>.04.2019 г.								 Иркутск</a:t>
            </a:r>
            <a:endParaRPr lang="ru-RU" sz="1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85720" y="171450"/>
            <a:ext cx="885828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«Шаг в </a:t>
            </a:r>
            <a:r>
              <a:rPr lang="en-US" sz="2000" b="1" dirty="0" smtClean="0">
                <a:solidFill>
                  <a:srgbClr val="FF0000"/>
                </a:solidFill>
              </a:rPr>
              <a:t>Z</a:t>
            </a:r>
            <a:r>
              <a:rPr lang="ru-RU" sz="2000" b="1" dirty="0" smtClean="0">
                <a:solidFill>
                  <a:srgbClr val="FF0000"/>
                </a:solidFill>
              </a:rPr>
              <a:t>а</a:t>
            </a:r>
            <a:r>
              <a:rPr lang="en-US" sz="2000" b="1" dirty="0" smtClean="0">
                <a:solidFill>
                  <a:srgbClr val="FF0000"/>
                </a:solidFill>
              </a:rPr>
              <a:t>V</a:t>
            </a:r>
            <a:r>
              <a:rPr lang="ru-RU" sz="2000" b="1" dirty="0" smtClean="0">
                <a:solidFill>
                  <a:srgbClr val="FF0000"/>
                </a:solidFill>
              </a:rPr>
              <a:t>тра»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4143386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Мероприятие «Шаг в </a:t>
            </a:r>
            <a:r>
              <a:rPr lang="en-US" sz="1200" b="1" dirty="0" smtClean="0">
                <a:solidFill>
                  <a:srgbClr val="002060"/>
                </a:solidFill>
              </a:rPr>
              <a:t>Z</a:t>
            </a:r>
            <a:r>
              <a:rPr lang="ru-RU" sz="1200" b="1" dirty="0" smtClean="0">
                <a:solidFill>
                  <a:srgbClr val="002060"/>
                </a:solidFill>
              </a:rPr>
              <a:t>а</a:t>
            </a:r>
            <a:r>
              <a:rPr lang="en-US" sz="1200" b="1" dirty="0" smtClean="0">
                <a:solidFill>
                  <a:srgbClr val="002060"/>
                </a:solidFill>
              </a:rPr>
              <a:t>V</a:t>
            </a:r>
            <a:r>
              <a:rPr lang="ru-RU" sz="1200" b="1" dirty="0" smtClean="0">
                <a:solidFill>
                  <a:srgbClr val="002060"/>
                </a:solidFill>
              </a:rPr>
              <a:t>тра» на профсоюзной базе отдыха «Железнодорожник»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P4XKcB5KXt8"/>
          <p:cNvPicPr>
            <a:picLocks noChangeAspect="1" noChangeArrowheads="1"/>
          </p:cNvPicPr>
          <p:nvPr/>
        </p:nvPicPr>
        <p:blipFill>
          <a:blip r:embed="rId3" cstate="print"/>
          <a:srcRect r="3468"/>
          <a:stretch>
            <a:fillRect/>
          </a:stretch>
        </p:blipFill>
        <p:spPr bwMode="auto">
          <a:xfrm>
            <a:off x="571472" y="1285866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Столярова\Desktop\Форум председателей\NW9XdHoM1C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85866"/>
            <a:ext cx="3989745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85720" y="171450"/>
            <a:ext cx="885828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Реализация молодежной политики РОСПРОФЖЕЛ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4110349"/>
            <a:ext cx="3500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Участники проекта «Сеть 3</a:t>
            </a:r>
            <a:r>
              <a:rPr lang="en-US" sz="1200" b="1" dirty="0" smtClean="0">
                <a:solidFill>
                  <a:srgbClr val="002060"/>
                </a:solidFill>
              </a:rPr>
              <a:t>D</a:t>
            </a:r>
            <a:r>
              <a:rPr lang="ru-RU" sz="1200" b="1" dirty="0" smtClean="0">
                <a:solidFill>
                  <a:srgbClr val="002060"/>
                </a:solidFill>
              </a:rPr>
              <a:t>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4143386"/>
            <a:ext cx="3571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Участники конкурса «Лидеры перемен»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ZgWbmUbziMY.jpg"/>
          <p:cNvPicPr>
            <a:picLocks noChangeAspect="1"/>
          </p:cNvPicPr>
          <p:nvPr/>
        </p:nvPicPr>
        <p:blipFill>
          <a:blip r:embed="rId3" cstate="print"/>
          <a:srcRect l="16018" t="18055" b="5555"/>
          <a:stretch>
            <a:fillRect/>
          </a:stretch>
        </p:blipFill>
        <p:spPr>
          <a:xfrm>
            <a:off x="642910" y="1350798"/>
            <a:ext cx="3929090" cy="2649712"/>
          </a:xfrm>
          <a:prstGeom prst="rect">
            <a:avLst/>
          </a:prstGeom>
        </p:spPr>
      </p:pic>
      <p:pic>
        <p:nvPicPr>
          <p:cNvPr id="12" name="Рисунок 11" descr="DIGSCAgxBxo.jpg"/>
          <p:cNvPicPr>
            <a:picLocks noChangeAspect="1"/>
          </p:cNvPicPr>
          <p:nvPr/>
        </p:nvPicPr>
        <p:blipFill>
          <a:blip r:embed="rId4" cstate="print"/>
          <a:srcRect l="1468" r="9001"/>
          <a:stretch>
            <a:fillRect/>
          </a:stretch>
        </p:blipFill>
        <p:spPr>
          <a:xfrm>
            <a:off x="4643438" y="1357304"/>
            <a:ext cx="435771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Школа молодого профсоюзного лидера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4840" y="4457497"/>
            <a:ext cx="47149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II </a:t>
            </a:r>
            <a:r>
              <a:rPr lang="ru-RU" sz="1200" b="1" dirty="0" smtClean="0">
                <a:solidFill>
                  <a:srgbClr val="002060"/>
                </a:solidFill>
              </a:rPr>
              <a:t>этап ШМПЛ и Х</a:t>
            </a:r>
            <a:r>
              <a:rPr lang="en-US" sz="1200" b="1" dirty="0" smtClean="0">
                <a:solidFill>
                  <a:srgbClr val="002060"/>
                </a:solidFill>
              </a:rPr>
              <a:t>I</a:t>
            </a:r>
            <a:r>
              <a:rPr lang="ru-RU" sz="1200" b="1" dirty="0" smtClean="0">
                <a:solidFill>
                  <a:srgbClr val="002060"/>
                </a:solidFill>
              </a:rPr>
              <a:t> Слет молодежи ВСЖД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880" y="1419622"/>
            <a:ext cx="5654828" cy="2952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1419622"/>
            <a:ext cx="82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36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2" y="169836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проектов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300192" y="2004978"/>
            <a:ext cx="82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6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0272" y="228371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номинаций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300192" y="2617046"/>
            <a:ext cx="82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15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0272" y="289578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ризовых мест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14891" y="167867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Заседание Молодежного совета комитета Дорпрофжел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4180" y="4083918"/>
            <a:ext cx="4365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Участники заседания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Молодежного совета комитета Дорпрофжел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181" y="1203599"/>
            <a:ext cx="4365557" cy="28083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6056" y="1224238"/>
            <a:ext cx="3888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Рассмотрены вопросы:</a:t>
            </a:r>
          </a:p>
          <a:p>
            <a:r>
              <a:rPr lang="ru-RU" sz="900" dirty="0"/>
              <a:t>1</a:t>
            </a:r>
            <a:r>
              <a:rPr lang="ru-RU" sz="900" dirty="0" smtClean="0"/>
              <a:t>. О </a:t>
            </a:r>
            <a:r>
              <a:rPr lang="ru-RU" sz="900" dirty="0"/>
              <a:t>задачах Дорпрофжел в 2018 г. О проведении в 2018 г.: «Года  Улучшения условий труда  и производственного быта;  «</a:t>
            </a:r>
            <a:r>
              <a:rPr lang="ru-RU" sz="900" dirty="0" smtClean="0"/>
              <a:t>15-летия </a:t>
            </a:r>
            <a:r>
              <a:rPr lang="ru-RU" sz="900" dirty="0"/>
              <a:t>ОАО «РЖД»; «100 лет Инспекции труда России»,  «Добровольца и волонтера в России».</a:t>
            </a:r>
          </a:p>
          <a:p>
            <a:r>
              <a:rPr lang="ru-RU" sz="900" dirty="0"/>
              <a:t>2</a:t>
            </a:r>
            <a:r>
              <a:rPr lang="ru-RU" sz="900" dirty="0" smtClean="0"/>
              <a:t>. О </a:t>
            </a:r>
            <a:r>
              <a:rPr lang="ru-RU" sz="900" dirty="0"/>
              <a:t>работе Молодёжного совета </a:t>
            </a:r>
            <a:r>
              <a:rPr lang="ru-RU" sz="900" dirty="0" smtClean="0"/>
              <a:t>РОСПРОФЖЕЛ (План работы и Решение).</a:t>
            </a:r>
            <a:endParaRPr lang="ru-RU" sz="900" dirty="0"/>
          </a:p>
          <a:p>
            <a:r>
              <a:rPr lang="ru-RU" sz="900" dirty="0"/>
              <a:t>3.О работе Молодежного совета </a:t>
            </a:r>
            <a:r>
              <a:rPr lang="ru-RU" sz="900" dirty="0" smtClean="0"/>
              <a:t>комитета.</a:t>
            </a:r>
            <a:endParaRPr lang="ru-RU" sz="900" dirty="0"/>
          </a:p>
          <a:p>
            <a:r>
              <a:rPr lang="ru-RU" sz="900" dirty="0"/>
              <a:t>4.Об изменении состава Молодежного совета комитета Дорпрофжел.</a:t>
            </a:r>
          </a:p>
          <a:p>
            <a:r>
              <a:rPr lang="ru-RU" sz="900" dirty="0"/>
              <a:t>5.О плане работы Молодёжного совета комитета Дорпрофжел в 2018 г.</a:t>
            </a:r>
          </a:p>
          <a:p>
            <a:r>
              <a:rPr lang="ru-RU" sz="900" dirty="0"/>
              <a:t>6.О молодёжных программах ОАО «РЖД» в 2018 г., о целевой программе ОАО «РЖД» «Молодёжь ОАО «РЖД» на 2016-2020 </a:t>
            </a:r>
            <a:r>
              <a:rPr lang="ru-RU" sz="900" dirty="0" err="1"/>
              <a:t>г.г</a:t>
            </a:r>
            <a:r>
              <a:rPr lang="ru-RU" sz="900" dirty="0"/>
              <a:t>.</a:t>
            </a:r>
          </a:p>
          <a:p>
            <a:r>
              <a:rPr lang="ru-RU" sz="900" dirty="0"/>
              <a:t>7.О плане работы министерства по молодежной политике Иркутской области на 2018 г. </a:t>
            </a:r>
          </a:p>
          <a:p>
            <a:r>
              <a:rPr lang="ru-RU" sz="900" dirty="0"/>
              <a:t>8</a:t>
            </a:r>
            <a:r>
              <a:rPr lang="ru-RU" sz="900" dirty="0" smtClean="0"/>
              <a:t>. Об </a:t>
            </a:r>
            <a:r>
              <a:rPr lang="ru-RU" sz="900" dirty="0"/>
              <a:t>утверждении плана </a:t>
            </a:r>
            <a:r>
              <a:rPr lang="ru-RU" sz="900" dirty="0" smtClean="0"/>
              <a:t>мероприятий </a:t>
            </a:r>
            <a:r>
              <a:rPr lang="ru-RU" sz="900" dirty="0"/>
              <a:t>по проведению в ОАО «РЖД» в 2018 году Года </a:t>
            </a:r>
            <a:r>
              <a:rPr lang="ru-RU" sz="900" dirty="0" smtClean="0"/>
              <a:t>добровольца.</a:t>
            </a:r>
            <a:endParaRPr lang="ru-RU" sz="900" dirty="0"/>
          </a:p>
          <a:p>
            <a:r>
              <a:rPr lang="ru-RU" sz="900" dirty="0"/>
              <a:t>9</a:t>
            </a:r>
            <a:r>
              <a:rPr lang="ru-RU" sz="900" dirty="0" smtClean="0"/>
              <a:t>. О </a:t>
            </a:r>
            <a:r>
              <a:rPr lang="ru-RU" sz="900" dirty="0"/>
              <a:t>молодёжных программах на ВСЖД в 2018 г</a:t>
            </a:r>
            <a:r>
              <a:rPr lang="ru-RU" sz="900" dirty="0" smtClean="0"/>
              <a:t>., </a:t>
            </a:r>
            <a:r>
              <a:rPr lang="ru-RU" sz="900" dirty="0"/>
              <a:t>об организации работы Совета молодёжи на полигоне ВСЖД.</a:t>
            </a:r>
          </a:p>
          <a:p>
            <a:r>
              <a:rPr lang="ru-RU" sz="900" dirty="0"/>
              <a:t>10</a:t>
            </a:r>
            <a:r>
              <a:rPr lang="ru-RU" sz="900" dirty="0" smtClean="0"/>
              <a:t>. О </a:t>
            </a:r>
            <a:r>
              <a:rPr lang="ru-RU" sz="900" dirty="0"/>
              <a:t>конкурсе «Блогер РОСПРОФЖЕЛ-2018».</a:t>
            </a:r>
          </a:p>
          <a:p>
            <a:r>
              <a:rPr lang="ru-RU" sz="900" dirty="0"/>
              <a:t>11</a:t>
            </a:r>
            <a:r>
              <a:rPr lang="ru-RU" sz="900" dirty="0" smtClean="0"/>
              <a:t>. О </a:t>
            </a:r>
            <a:r>
              <a:rPr lang="ru-RU" sz="900" dirty="0"/>
              <a:t>проведении в 2018 г. в учебных заведениях программы открытых площадок «Шаг в ZaVтра».</a:t>
            </a:r>
          </a:p>
          <a:p>
            <a:r>
              <a:rPr lang="ru-RU" sz="900" dirty="0"/>
              <a:t>12</a:t>
            </a:r>
            <a:r>
              <a:rPr lang="ru-RU" sz="900" dirty="0" smtClean="0"/>
              <a:t>. О </a:t>
            </a:r>
            <a:r>
              <a:rPr lang="ru-RU" sz="900" dirty="0"/>
              <a:t>молодежном кадровом резерве Дорпрофжел в 2018 г.</a:t>
            </a:r>
          </a:p>
          <a:p>
            <a:r>
              <a:rPr lang="ru-RU" sz="900" dirty="0"/>
              <a:t>13</a:t>
            </a:r>
            <a:r>
              <a:rPr lang="ru-RU" sz="900" dirty="0" smtClean="0"/>
              <a:t>. О </a:t>
            </a:r>
            <a:r>
              <a:rPr lang="ru-RU" sz="900" dirty="0"/>
              <a:t>практике работы молодёжных советов филиалов, ИРО первичных профсоюзных организаций.</a:t>
            </a:r>
          </a:p>
          <a:p>
            <a:r>
              <a:rPr lang="ru-RU" sz="900" dirty="0" smtClean="0"/>
              <a:t>14. Круглый </a:t>
            </a:r>
            <a:r>
              <a:rPr lang="ru-RU" sz="900" dirty="0"/>
              <a:t>стол по проблемным вопросам работы молодёжных советов, молодёжи.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85720" y="171450"/>
            <a:ext cx="885828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Волонтерское движение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b="5128"/>
          <a:stretch>
            <a:fillRect/>
          </a:stretch>
        </p:blipFill>
        <p:spPr bwMode="auto">
          <a:xfrm>
            <a:off x="4104728" y="1228666"/>
            <a:ext cx="3834934" cy="3564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6588224" y="4553560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Сайт ДЦОМП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6518" y="1200368"/>
            <a:ext cx="2054177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6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Волонтёрское движение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446" y="3910285"/>
            <a:ext cx="258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Реализация проекта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«Возраст спорту не помеха»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Z:\Молодежный совет\Молодежный фестиваль\О работе МС\Работа с волонтерами\Фото\Участники проекта Встреча поколен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98250" y="-6376988"/>
            <a:ext cx="1800000" cy="101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28"/>
          <a:stretch/>
        </p:blipFill>
        <p:spPr>
          <a:xfrm>
            <a:off x="3270050" y="1700808"/>
            <a:ext cx="2873754" cy="201622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416498" y="3931726"/>
            <a:ext cx="2580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Встречи с ветеранами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04"/>
          <a:stretch/>
        </p:blipFill>
        <p:spPr>
          <a:xfrm>
            <a:off x="6300100" y="1700808"/>
            <a:ext cx="2501009" cy="201622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311622" y="3931726"/>
            <a:ext cx="2580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«День донора»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14"/>
          <a:stretch/>
        </p:blipFill>
        <p:spPr>
          <a:xfrm>
            <a:off x="410293" y="1700808"/>
            <a:ext cx="2702411" cy="201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85720" y="171450"/>
            <a:ext cx="885828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Волонтерское движение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1347614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В путеводителе участника XI слета молодежи (II этапа ШМПЛ) опубликован «Стандарт поддержки «Волонтерства» в регионах.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03598"/>
            <a:ext cx="5199527" cy="3655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Реализация молодежной политики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2643188"/>
            <a:ext cx="2714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Участники «Спорта поколений»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4443958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Участники Зимней спартакиады Иркутского филиала Дорпрофжел</a:t>
            </a:r>
          </a:p>
        </p:txBody>
      </p:sp>
      <p:pic>
        <p:nvPicPr>
          <p:cNvPr id="17" name="Рисунок 16" descr="IMG_5609.jpg"/>
          <p:cNvPicPr>
            <a:picLocks noChangeAspect="1"/>
          </p:cNvPicPr>
          <p:nvPr/>
        </p:nvPicPr>
        <p:blipFill>
          <a:blip r:embed="rId3" cstate="print"/>
          <a:srcRect t="18750" b="16666"/>
          <a:stretch>
            <a:fillRect/>
          </a:stretch>
        </p:blipFill>
        <p:spPr>
          <a:xfrm>
            <a:off x="571472" y="1214428"/>
            <a:ext cx="3429024" cy="1476403"/>
          </a:xfrm>
          <a:prstGeom prst="rect">
            <a:avLst/>
          </a:prstGeom>
        </p:spPr>
      </p:pic>
      <p:pic>
        <p:nvPicPr>
          <p:cNvPr id="19" name="Рисунок 18" descr="srsjdEbqiWI.jpg"/>
          <p:cNvPicPr>
            <a:picLocks noChangeAspect="1"/>
          </p:cNvPicPr>
          <p:nvPr/>
        </p:nvPicPr>
        <p:blipFill>
          <a:blip r:embed="rId4" cstate="print"/>
          <a:srcRect t="22222" b="16667"/>
          <a:stretch>
            <a:fillRect/>
          </a:stretch>
        </p:blipFill>
        <p:spPr>
          <a:xfrm>
            <a:off x="571471" y="3000378"/>
            <a:ext cx="3429023" cy="157161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71472" y="4572014"/>
            <a:ext cx="3429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Победители «Сдачи норм ГТО»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214428"/>
            <a:ext cx="4520259" cy="3013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Первый фестиваль молодежи РОСПРОФЖЕЛ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0113" y="1863863"/>
            <a:ext cx="82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7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192541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Молодежных проектов в рамках ШМПЛ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13675"/>
            <a:ext cx="3995936" cy="1555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74"/>
          <a:stretch/>
        </p:blipFill>
        <p:spPr>
          <a:xfrm>
            <a:off x="3091284" y="2980580"/>
            <a:ext cx="1521271" cy="1809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2978795"/>
            <a:ext cx="2414693" cy="1811020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300113" y="1231106"/>
            <a:ext cx="2790507" cy="467256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Представлено от ВСЖД: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0113" y="2636783"/>
            <a:ext cx="82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10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176" y="269833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Дополнительных инновационных проектов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300113" y="3395444"/>
            <a:ext cx="82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1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6176" y="345700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Информационный стенд о работе МС и волонтерстве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300113" y="4205099"/>
            <a:ext cx="82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5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6176" y="438905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Мастер-классов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12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Первый фестиваль молодежи РОСПРОФЖЕЛ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62266" y="4003542"/>
            <a:ext cx="32861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Массовый флэш-моб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130844" y="4011910"/>
            <a:ext cx="3429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Профсоюзный квест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51670"/>
            <a:ext cx="2808312" cy="187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2347" y="1872208"/>
            <a:ext cx="2785987" cy="1857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14" y="1872208"/>
            <a:ext cx="2785987" cy="18573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998333" y="4003542"/>
            <a:ext cx="32861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Тренинги</a:t>
            </a:r>
          </a:p>
        </p:txBody>
      </p:sp>
    </p:spTree>
    <p:extLst>
      <p:ext uri="{BB962C8B-B14F-4D97-AF65-F5344CB8AC3E}">
        <p14:creationId xmlns:p14="http://schemas.microsoft.com/office/powerpoint/2010/main" xmlns="" val="1065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71472" y="114288"/>
            <a:ext cx="8572528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 реализации молодежной политики РОСПРОФЖЕЛ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1428742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Реализация мероприятий в сфере защиты социально-экономических прав и трудовых интересов работающей и учащейся молодежи - - одно из </a:t>
            </a:r>
            <a:r>
              <a:rPr lang="ru-RU" b="1" dirty="0" smtClean="0"/>
              <a:t>приоритетных направлений деятельности комитета Дорпрофжел</a:t>
            </a:r>
            <a:endParaRPr lang="ru-RU" b="1" dirty="0"/>
          </a:p>
        </p:txBody>
      </p:sp>
      <p:pic>
        <p:nvPicPr>
          <p:cNvPr id="8" name="Рисунок 7" descr="IMG_19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1" y="1500180"/>
            <a:ext cx="4179123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Первый фестиваль молодежи РОСПРОФЖЕЛ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6620" y="3687874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Анна Педорич на защите проекта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«Вернем украденный час»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43658"/>
            <a:ext cx="3767176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460562"/>
            <a:ext cx="3549588" cy="23663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992322" y="4011910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Ольга Дадонова представляет работу МС комитета Дорпрофжел председатель РОСПРОФЖЕЛ Н. А. Никифорову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9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Первый фестиваль молодежи РОСПРОФЖЕЛ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1288010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Первый заместитель председателя РОСПРОФЖЕЛ С.И. Чернов награждает делегацию Дорпрофжел на ВСЖД в рамках вечерней программы Фестиваля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75606"/>
            <a:ext cx="5385792" cy="356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7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Победители конкурса «Блогер РОСПРОФЖЕЛ»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598"/>
            <a:ext cx="286143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8534" y="1419622"/>
            <a:ext cx="2773980" cy="280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81"/>
          <a:stretch/>
        </p:blipFill>
        <p:spPr bwMode="auto">
          <a:xfrm>
            <a:off x="5110256" y="1851670"/>
            <a:ext cx="3890622" cy="273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0088" y="4299942"/>
            <a:ext cx="4581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В 3 из 7 призовых номинаций победили представители Дорпрофжел на ВСЖД, в </a:t>
            </a:r>
            <a:r>
              <a:rPr lang="ru-RU" sz="1200" b="1" dirty="0" err="1" smtClean="0">
                <a:solidFill>
                  <a:srgbClr val="002060"/>
                </a:solidFill>
              </a:rPr>
              <a:t>т.ч</a:t>
            </a:r>
            <a:r>
              <a:rPr lang="ru-RU" sz="1200" b="1" dirty="0" smtClean="0">
                <a:solidFill>
                  <a:srgbClr val="002060"/>
                </a:solidFill>
              </a:rPr>
              <a:t>. Гран-при конкурса –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«Лучший </a:t>
            </a:r>
            <a:r>
              <a:rPr lang="ru-RU" sz="1200" b="1" dirty="0" err="1" smtClean="0">
                <a:solidFill>
                  <a:srgbClr val="002060"/>
                </a:solidFill>
              </a:rPr>
              <a:t>блоггер</a:t>
            </a:r>
            <a:r>
              <a:rPr lang="ru-RU" sz="1200" b="1" dirty="0" smtClean="0">
                <a:solidFill>
                  <a:srgbClr val="002060"/>
                </a:solidFill>
              </a:rPr>
              <a:t> РОСПРОФЖЕЛ» Егор Касьянов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9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Реализация молодежной политики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9912" y="3003798"/>
            <a:ext cx="1368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Подведение итогов конкурса «Счастливая семья»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05"/>
          <a:stretch/>
        </p:blipFill>
        <p:spPr>
          <a:xfrm>
            <a:off x="5292080" y="1228208"/>
            <a:ext cx="3471850" cy="315920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530230" y="4406391"/>
            <a:ext cx="2995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Делегация ВСЖД на </a:t>
            </a:r>
            <a:r>
              <a:rPr lang="en-US" sz="1200" b="1" dirty="0" smtClean="0">
                <a:solidFill>
                  <a:srgbClr val="002060"/>
                </a:solidFill>
              </a:rPr>
              <a:t>IX</a:t>
            </a:r>
            <a:r>
              <a:rPr lang="ru-RU" sz="1200" b="1" dirty="0" smtClean="0">
                <a:solidFill>
                  <a:srgbClr val="002060"/>
                </a:solidFill>
              </a:rPr>
              <a:t> Международном слёте молодежи ОАО «РЖД»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86" b="10164"/>
          <a:stretch/>
        </p:blipFill>
        <p:spPr>
          <a:xfrm>
            <a:off x="676920" y="1278356"/>
            <a:ext cx="2993529" cy="165343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779912" y="1230584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Первомайская демонстрация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920" y="3021058"/>
            <a:ext cx="2993529" cy="211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Реализация молодежной политики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40853" y="4274100"/>
            <a:ext cx="29955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«Ярмарка добра»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5839" y="4227934"/>
            <a:ext cx="4130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Шефство над группой в Детском доме г. Иркутска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30584"/>
            <a:ext cx="4144849" cy="293179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71"/>
          <a:stretch/>
        </p:blipFill>
        <p:spPr bwMode="auto">
          <a:xfrm>
            <a:off x="4932040" y="1230584"/>
            <a:ext cx="4013177" cy="293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50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Столярова\Desktop\qr-code (4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718" y="1259084"/>
            <a:ext cx="1367746" cy="13533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380718" y="2578884"/>
            <a:ext cx="1367746" cy="635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Столярова\Desktop\d3967bf7-c5a6-48c7-ab89-026d7b1fe525.jpg"/>
          <p:cNvPicPr>
            <a:picLocks noChangeAspect="1" noChangeArrowheads="1"/>
          </p:cNvPicPr>
          <p:nvPr/>
        </p:nvPicPr>
        <p:blipFill rotWithShape="1">
          <a:blip r:embed="rId3" cstate="print"/>
          <a:srcRect l="5457" r="7087"/>
          <a:stretch/>
        </p:blipFill>
        <p:spPr bwMode="auto">
          <a:xfrm>
            <a:off x="7430654" y="2733557"/>
            <a:ext cx="1245802" cy="308166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14296"/>
            <a:ext cx="6694378" cy="5786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PT Sans" pitchFamily="34" charset="-52"/>
              </a:rPr>
              <a:t>Социальные сети Дорпрофжел</a:t>
            </a:r>
            <a:endParaRPr lang="ru-RU" sz="3200" b="1" dirty="0">
              <a:latin typeface="PT Sans" pitchFamily="34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7" name="Рисунок 6" descr="ЛОГОТИ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14296"/>
            <a:ext cx="857256" cy="561659"/>
          </a:xfrm>
          <a:prstGeom prst="rect">
            <a:avLst/>
          </a:prstGeom>
        </p:spPr>
      </p:pic>
      <p:pic>
        <p:nvPicPr>
          <p:cNvPr id="8" name="Рисунок 7" descr="qr-cod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550" y="1178709"/>
            <a:ext cx="1476146" cy="1400175"/>
          </a:xfrm>
          <a:prstGeom prst="rect">
            <a:avLst/>
          </a:prstGeom>
        </p:spPr>
      </p:pic>
      <p:pic>
        <p:nvPicPr>
          <p:cNvPr id="9" name="Рисунок 8" descr="0.jpg"/>
          <p:cNvPicPr>
            <a:picLocks noChangeAspect="1"/>
          </p:cNvPicPr>
          <p:nvPr/>
        </p:nvPicPr>
        <p:blipFill>
          <a:blip r:embed="rId6" cstate="print"/>
          <a:srcRect t="18855" b="5725"/>
          <a:stretch>
            <a:fillRect/>
          </a:stretch>
        </p:blipFill>
        <p:spPr>
          <a:xfrm>
            <a:off x="502426" y="2571750"/>
            <a:ext cx="1242683" cy="642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426" y="3375427"/>
            <a:ext cx="124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https://invite.viber.com/?g2=AQBx9UJRBV%2FNmkhG7QF81YRkr6lS7ubQYyEiynPCyGaF89v1okFlhegd%2FimeT9B2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5761" y="3383340"/>
            <a:ext cx="1322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https://chat.whatsapp.com/CSI0n14Fhqb7RlLSr9GrZD</a:t>
            </a:r>
            <a:endParaRPr lang="ru-RU" sz="1400" dirty="0"/>
          </a:p>
        </p:txBody>
      </p:sp>
      <p:pic>
        <p:nvPicPr>
          <p:cNvPr id="1026" name="Picture 2" descr="C:\Users\Столярова\Desktop\qr-cod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4323" y="1178708"/>
            <a:ext cx="1562404" cy="1393041"/>
          </a:xfrm>
          <a:prstGeom prst="rect">
            <a:avLst/>
          </a:prstGeom>
          <a:noFill/>
        </p:spPr>
      </p:pic>
      <p:pic>
        <p:nvPicPr>
          <p:cNvPr id="1027" name="Picture 3" descr="C:\Users\Столярова\Desktop\C8Z39UhWsAAWP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761" y="2571750"/>
            <a:ext cx="1322034" cy="662783"/>
          </a:xfrm>
          <a:prstGeom prst="rect">
            <a:avLst/>
          </a:prstGeom>
          <a:noFill/>
        </p:spPr>
      </p:pic>
      <p:pic>
        <p:nvPicPr>
          <p:cNvPr id="1028" name="Picture 4" descr="C:\Users\Столярова\Desktop\qr-code (1).gif"/>
          <p:cNvPicPr>
            <a:picLocks noChangeAspect="1" noChangeArrowheads="1"/>
          </p:cNvPicPr>
          <p:nvPr/>
        </p:nvPicPr>
        <p:blipFill>
          <a:blip r:embed="rId9" cstate="print"/>
          <a:srcRect l="3846"/>
          <a:stretch>
            <a:fillRect/>
          </a:stretch>
        </p:blipFill>
        <p:spPr bwMode="auto">
          <a:xfrm>
            <a:off x="3225294" y="1178709"/>
            <a:ext cx="1412312" cy="139304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314701" y="3386553"/>
            <a:ext cx="1168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https://www.</a:t>
            </a:r>
            <a:endParaRPr lang="ru-RU" sz="1400" dirty="0" smtClean="0"/>
          </a:p>
          <a:p>
            <a:r>
              <a:rPr lang="en-US" sz="1400" dirty="0" err="1" smtClean="0"/>
              <a:t>instagram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r>
              <a:rPr lang="en-US" sz="1400" dirty="0" smtClean="0"/>
              <a:t>com/dprof38</a:t>
            </a:r>
            <a:endParaRPr lang="ru-RU" sz="1400" dirty="0"/>
          </a:p>
        </p:txBody>
      </p:sp>
      <p:pic>
        <p:nvPicPr>
          <p:cNvPr id="1029" name="Picture 5" descr="C:\Users\Столярова\Desktop\A-New-Look-for-Instagram-Inspired-by-the-Community-Think-Marketing.png"/>
          <p:cNvPicPr>
            <a:picLocks noChangeAspect="1" noChangeArrowheads="1"/>
          </p:cNvPicPr>
          <p:nvPr/>
        </p:nvPicPr>
        <p:blipFill>
          <a:blip r:embed="rId10" cstate="print"/>
          <a:srcRect l="25000" t="20328" r="19999" b="23771"/>
          <a:stretch>
            <a:fillRect/>
          </a:stretch>
        </p:blipFill>
        <p:spPr bwMode="auto">
          <a:xfrm>
            <a:off x="3296731" y="2571750"/>
            <a:ext cx="1186341" cy="64294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643440" y="3394466"/>
            <a:ext cx="120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https://vk.com/dprof38</a:t>
            </a:r>
            <a:endParaRPr lang="ru-RU" sz="1400" dirty="0"/>
          </a:p>
        </p:txBody>
      </p:sp>
      <p:pic>
        <p:nvPicPr>
          <p:cNvPr id="1030" name="Picture 6" descr="C:\Users\Столярова\Desktop\qr-code (2).gif"/>
          <p:cNvPicPr>
            <a:picLocks noChangeAspect="1" noChangeArrowheads="1"/>
          </p:cNvPicPr>
          <p:nvPr/>
        </p:nvPicPr>
        <p:blipFill>
          <a:blip r:embed="rId11" cstate="print"/>
          <a:srcRect l="8000" t="7407" r="8000" b="7407"/>
          <a:stretch>
            <a:fillRect/>
          </a:stretch>
        </p:blipFill>
        <p:spPr bwMode="auto">
          <a:xfrm>
            <a:off x="4572000" y="1285866"/>
            <a:ext cx="1281249" cy="1232306"/>
          </a:xfrm>
          <a:prstGeom prst="rect">
            <a:avLst/>
          </a:prstGeom>
          <a:noFill/>
        </p:spPr>
      </p:pic>
      <p:pic>
        <p:nvPicPr>
          <p:cNvPr id="1031" name="Picture 7" descr="C:\Users\Столярова\Desktop\383931216-750x469.jpg"/>
          <p:cNvPicPr>
            <a:picLocks noChangeAspect="1" noChangeArrowheads="1"/>
          </p:cNvPicPr>
          <p:nvPr/>
        </p:nvPicPr>
        <p:blipFill>
          <a:blip r:embed="rId12" cstate="print"/>
          <a:srcRect l="5000" t="3069" r="2499" b="11021"/>
          <a:stretch>
            <a:fillRect/>
          </a:stretch>
        </p:blipFill>
        <p:spPr bwMode="auto">
          <a:xfrm>
            <a:off x="4643440" y="2571750"/>
            <a:ext cx="1194412" cy="64294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940152" y="3397679"/>
            <a:ext cx="129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https://www.ok.ru/dprof38</a:t>
            </a:r>
            <a:endParaRPr lang="ru-RU" sz="1400" dirty="0"/>
          </a:p>
        </p:txBody>
      </p:sp>
      <p:pic>
        <p:nvPicPr>
          <p:cNvPr id="1032" name="Picture 8" descr="C:\Users\Столярова\Desktop\qr-code (3).gif"/>
          <p:cNvPicPr>
            <a:picLocks noChangeAspect="1" noChangeArrowheads="1"/>
          </p:cNvPicPr>
          <p:nvPr/>
        </p:nvPicPr>
        <p:blipFill>
          <a:blip r:embed="rId13" cstate="print"/>
          <a:srcRect l="7692" t="7692" r="7692" b="7692"/>
          <a:stretch>
            <a:fillRect/>
          </a:stretch>
        </p:blipFill>
        <p:spPr bwMode="auto">
          <a:xfrm>
            <a:off x="5989609" y="1339445"/>
            <a:ext cx="1242834" cy="1178727"/>
          </a:xfrm>
          <a:prstGeom prst="rect">
            <a:avLst/>
          </a:prstGeom>
          <a:noFill/>
        </p:spPr>
      </p:pic>
      <p:pic>
        <p:nvPicPr>
          <p:cNvPr id="1033" name="Picture 9" descr="C:\Users\Столярова\Desktop\1486651413_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89609" y="2571750"/>
            <a:ext cx="1297435" cy="64294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380718" y="3397679"/>
            <a:ext cx="1439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https://www.</a:t>
            </a:r>
            <a:endParaRPr lang="ru-RU" sz="1400" dirty="0" smtClean="0"/>
          </a:p>
          <a:p>
            <a:r>
              <a:rPr lang="en-US" sz="1400" dirty="0" smtClean="0"/>
              <a:t>facebook.com/</a:t>
            </a:r>
            <a:endParaRPr lang="ru-RU" sz="1400" dirty="0" smtClean="0"/>
          </a:p>
          <a:p>
            <a:r>
              <a:rPr lang="en-US" sz="1400" dirty="0" smtClean="0"/>
              <a:t>dprof138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388557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7" name="Рисунок 6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3478"/>
            <a:ext cx="960438" cy="773278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357158" y="2518172"/>
            <a:ext cx="7286676" cy="8572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55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8730" y="114288"/>
            <a:ext cx="6527645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 реализации молодежной политики РОСПРОФЖЕЛ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1428742"/>
            <a:ext cx="38576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Направления работы с молодежью :</a:t>
            </a:r>
          </a:p>
          <a:p>
            <a:pPr>
              <a:buFontTx/>
              <a:buChar char="-"/>
            </a:pPr>
            <a:r>
              <a:rPr lang="ru-RU" dirty="0" smtClean="0"/>
              <a:t>Вовлечение молодежи в активную профсоюзную деятельность, </a:t>
            </a:r>
          </a:p>
          <a:p>
            <a:pPr>
              <a:buFontTx/>
              <a:buChar char="-"/>
            </a:pPr>
            <a:r>
              <a:rPr lang="ru-RU" dirty="0" smtClean="0"/>
              <a:t> Усиление мотивации профсоюзного членства, </a:t>
            </a:r>
          </a:p>
          <a:p>
            <a:r>
              <a:rPr lang="ru-RU" dirty="0" smtClean="0"/>
              <a:t>- Подготовку молодых профсоюзных лидеров, вооружению их знаниями, основанными на опыте и традициях РОСПРОФЖЕЛ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91630"/>
            <a:ext cx="3919632" cy="2613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00034" y="171450"/>
            <a:ext cx="8643966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Профсоюзное членство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среди молодых работников ОАО «РЖД»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2683340877"/>
              </p:ext>
            </p:extLst>
          </p:nvPr>
        </p:nvGraphicFramePr>
        <p:xfrm>
          <a:off x="4572032" y="2071684"/>
          <a:ext cx="478631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4857784" y="1571618"/>
            <a:ext cx="3429024" cy="446488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Процент профсоюзного членства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среди молодых работников, %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25" descr="a113504af594eaaaae776528a9ea6766693f037ea50e310643070a7bfe160f70_-origin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0548" y="3539526"/>
            <a:ext cx="1221452" cy="160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-71470" y="3355127"/>
            <a:ext cx="471490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/>
              <a:t>Членов профсоюза среди молодёжи</a:t>
            </a: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910" y="2403308"/>
            <a:ext cx="40951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17518 чел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2083409"/>
            <a:ext cx="400052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600" dirty="0" smtClean="0"/>
              <a:t>Работающей молодежи</a:t>
            </a: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1131590"/>
            <a:ext cx="40951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17768 чел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71472" y="114288"/>
            <a:ext cx="8572528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Работа Молодежного совета комитета Дорпрофжел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Z:\Журналы, буклеты, листовки\Издания ДОРПРОФЖЕЛ\МС Буклет\Обложка\Инф материал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03598"/>
            <a:ext cx="2736304" cy="3870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Журналы, буклеты, листовки\Издания ДОРПРОФЖЕЛ\МС Буклет\Обложка\обзор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07077"/>
            <a:ext cx="2736304" cy="3870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85720" y="171450"/>
            <a:ext cx="885828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Реализация молодежной политики РОСПРОФЖЕЛ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4143386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Делегация ИрГУПС на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«Студенческом профсоюзном лидере-2018»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zgImM52p4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285866"/>
            <a:ext cx="3571900" cy="26789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0628" y="4110349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Участники видео конференции «Шаг в ZаVтра»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(7 февраля т.г.) в студии Управления ВСЖД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6nNb0KQU_Ng.jpg"/>
          <p:cNvPicPr>
            <a:picLocks noChangeAspect="1"/>
          </p:cNvPicPr>
          <p:nvPr/>
        </p:nvPicPr>
        <p:blipFill>
          <a:blip r:embed="rId4" cstate="print"/>
          <a:srcRect r="3888"/>
          <a:stretch>
            <a:fillRect/>
          </a:stretch>
        </p:blipFill>
        <p:spPr>
          <a:xfrm>
            <a:off x="4643437" y="1285866"/>
            <a:ext cx="4214843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6399" y="1504106"/>
            <a:ext cx="2304256" cy="2834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85720" y="171450"/>
            <a:ext cx="885828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Постановления президиума Дорпрофжел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2250" y="2512218"/>
            <a:ext cx="2096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Об итогах реализации молодежной политики в Дорпрофжел в 2017г. и 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о </a:t>
            </a:r>
            <a:r>
              <a:rPr lang="ru-RU" sz="1200" b="1" dirty="0">
                <a:solidFill>
                  <a:srgbClr val="002060"/>
                </a:solidFill>
              </a:rPr>
              <a:t>реализации молодежной политики в 2018г.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6424" y="1720130"/>
            <a:ext cx="610135" cy="483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466679" y="1504106"/>
            <a:ext cx="2304256" cy="2834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02530" y="2512218"/>
            <a:ext cx="2096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Об итогах выполнения программы «Шаг в ZaVтра» в 2017г. и о программе 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на </a:t>
            </a:r>
            <a:r>
              <a:rPr lang="ru-RU" sz="1200" b="1" dirty="0">
                <a:solidFill>
                  <a:srgbClr val="002060"/>
                </a:solidFill>
              </a:rPr>
              <a:t>2018г.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6704" y="1720130"/>
            <a:ext cx="610135" cy="48351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933570" y="1504106"/>
            <a:ext cx="2304256" cy="2834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69421" y="2512218"/>
            <a:ext cx="2096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О реализации программы «ШМПЛ» для работающей молодежи в Дорпрофжел 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в </a:t>
            </a:r>
            <a:r>
              <a:rPr lang="ru-RU" sz="1200" b="1" dirty="0">
                <a:solidFill>
                  <a:srgbClr val="002060"/>
                </a:solidFill>
              </a:rPr>
              <a:t>2018г.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3595" y="1720130"/>
            <a:ext cx="610135" cy="4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8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Реализация молодежной политики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4382" y="4011910"/>
            <a:ext cx="3423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Молодежная корпоративная лига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«Что? Где? Когда?»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83" y="1643056"/>
            <a:ext cx="3419071" cy="22793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643056"/>
            <a:ext cx="3039174" cy="227938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955965" y="4011910"/>
            <a:ext cx="3423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Участники заседания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Молодежного совета РОСПРОФЖЕЛ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6" name="Рисунок 15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Реализация молодежной политики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8845" y="4083918"/>
            <a:ext cx="3423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Номинант на именную стипендию ЦК РОСПРОФЖЕЛ Арсентьева Эмилия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55965" y="4083917"/>
            <a:ext cx="3423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Член Молодежного совета комитета Дорпрофжел Виктор Внуков (слева)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619" y="1265558"/>
            <a:ext cx="4072896" cy="2715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1590" y="1265558"/>
            <a:ext cx="3767576" cy="271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2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13153</TotalTime>
  <Words>812</Words>
  <Application>Microsoft Office PowerPoint</Application>
  <PresentationFormat>Экран (16:9)</PresentationFormat>
  <Paragraphs>152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Обычная</vt:lpstr>
      <vt:lpstr>Слайд 1</vt:lpstr>
      <vt:lpstr>О реализации молодежной политики РОСПРОФЖЕЛ</vt:lpstr>
      <vt:lpstr>О реализации молодежной политики РОСПРОФЖЕЛ</vt:lpstr>
      <vt:lpstr>Профсоюзное членство  среди молодых работников ОАО «РЖД»</vt:lpstr>
      <vt:lpstr>Работа Молодежного совета комитета Дорпрофжел</vt:lpstr>
      <vt:lpstr>Реализация молодежной политики РОСПРОФЖЕЛ</vt:lpstr>
      <vt:lpstr>Постановления президиума Дорпрофжел</vt:lpstr>
      <vt:lpstr>Реализация молодежной политики</vt:lpstr>
      <vt:lpstr>Реализация молодежной политики</vt:lpstr>
      <vt:lpstr>«Шаг в ZаVтра»</vt:lpstr>
      <vt:lpstr>Реализация молодежной политики РОСПРОФЖЕЛ</vt:lpstr>
      <vt:lpstr>Школа молодого профсоюзного лидера</vt:lpstr>
      <vt:lpstr>Заседание Молодежного совета комитета Дорпрофжел</vt:lpstr>
      <vt:lpstr>Волонтерское движение</vt:lpstr>
      <vt:lpstr>Волонтёрское движение</vt:lpstr>
      <vt:lpstr>Волонтерское движение</vt:lpstr>
      <vt:lpstr>Реализация молодежной политики</vt:lpstr>
      <vt:lpstr>Первый фестиваль молодежи РОСПРОФЖЕЛ</vt:lpstr>
      <vt:lpstr>Первый фестиваль молодежи РОСПРОФЖЕЛ</vt:lpstr>
      <vt:lpstr>Первый фестиваль молодежи РОСПРОФЖЕЛ</vt:lpstr>
      <vt:lpstr>Первый фестиваль молодежи РОСПРОФЖЕЛ</vt:lpstr>
      <vt:lpstr>Победители конкурса «Блогер РОСПРОФЖЕЛ»</vt:lpstr>
      <vt:lpstr>Реализация молодежной политики</vt:lpstr>
      <vt:lpstr>Реализация молодежной политики</vt:lpstr>
      <vt:lpstr>Социальные сети Дорпрофжел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Столярова</dc:creator>
  <cp:lastModifiedBy>lysyh</cp:lastModifiedBy>
  <cp:revision>940</cp:revision>
  <dcterms:created xsi:type="dcterms:W3CDTF">2014-02-17T06:03:04Z</dcterms:created>
  <dcterms:modified xsi:type="dcterms:W3CDTF">2019-04-06T15:53:28Z</dcterms:modified>
</cp:coreProperties>
</file>