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2" r:id="rId3"/>
    <p:sldId id="280" r:id="rId4"/>
    <p:sldId id="277" r:id="rId5"/>
    <p:sldId id="281" r:id="rId6"/>
    <p:sldId id="261" r:id="rId7"/>
    <p:sldId id="263" r:id="rId8"/>
    <p:sldId id="278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3C3CB-091B-40D5-B535-FF1FC4334851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262AB-DE8E-4226-805B-A688888AF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A7D486-AD61-41CC-A822-8AE88E3C410B}" type="slidenum">
              <a:rPr lang="ru-RU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EB938F-BC11-4576-918C-818C18B093E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CF4120-0E9C-4FF1-A26D-DFB755D67A53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kvd.newlink.ru/images/rsp_logo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kvd.newlink.ru/images/rsp_logo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kvd.newlink.ru/images/rsp_logo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kvd.newlink.ru/images/rsp_logo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kvd.newlink.ru/images/rsp_logo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531812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indent="-457200" algn="just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rgbClr val="FF0000"/>
                </a:solidFill>
              </a:rPr>
              <a:t>         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altLang="ru-RU" sz="4400" b="1" dirty="0" smtClean="0">
                <a:solidFill>
                  <a:srgbClr val="00B050"/>
                </a:solidFill>
                <a:latin typeface="Arial Black" pitchFamily="34" charset="0"/>
              </a:rPr>
              <a:t>Организация работы 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altLang="ru-RU" sz="4400" b="1" dirty="0" smtClean="0">
                <a:solidFill>
                  <a:srgbClr val="00B050"/>
                </a:solidFill>
                <a:latin typeface="Arial Black" pitchFamily="34" charset="0"/>
              </a:rPr>
              <a:t>по оказанию практической помощи комитетам </a:t>
            </a:r>
            <a:r>
              <a:rPr lang="ru-RU" altLang="ru-RU" sz="4400" b="1" dirty="0" smtClean="0">
                <a:solidFill>
                  <a:srgbClr val="00B050"/>
                </a:solidFill>
                <a:latin typeface="Arial Black" pitchFamily="34" charset="0"/>
              </a:rPr>
              <a:t>организаций П</a:t>
            </a:r>
            <a:r>
              <a:rPr lang="ru-RU" altLang="ru-RU" sz="4400" b="1" dirty="0" smtClean="0">
                <a:solidFill>
                  <a:srgbClr val="00B050"/>
                </a:solidFill>
                <a:latin typeface="Arial Black" pitchFamily="34" charset="0"/>
              </a:rPr>
              <a:t>рофсоюза</a:t>
            </a:r>
            <a:r>
              <a:rPr lang="ru-RU" altLang="ru-RU" sz="4400" b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endParaRPr lang="ru-RU" altLang="ru-RU" sz="4400" b="1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32138" y="5877272"/>
            <a:ext cx="27368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ru-RU" alt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23-25.04.2019 </a:t>
            </a:r>
            <a:r>
              <a:rPr lang="ru-RU" alt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года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851275" y="4581525"/>
            <a:ext cx="4644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dirty="0" smtClean="0">
                <a:solidFill>
                  <a:srgbClr val="0000FF"/>
                </a:solidFill>
              </a:rPr>
              <a:t>Заведующий </a:t>
            </a:r>
            <a:r>
              <a:rPr lang="ru-RU" altLang="ru-RU" dirty="0">
                <a:solidFill>
                  <a:srgbClr val="0000FF"/>
                </a:solidFill>
              </a:rPr>
              <a:t>отделом организационной и кадровой работы ДОРПРОФЖЕЛ ЮУЖД</a:t>
            </a:r>
          </a:p>
          <a:p>
            <a:pPr algn="r">
              <a:spcBef>
                <a:spcPct val="50000"/>
              </a:spcBef>
            </a:pPr>
            <a:r>
              <a:rPr lang="ru-RU" altLang="ru-RU" dirty="0">
                <a:solidFill>
                  <a:srgbClr val="0000FF"/>
                </a:solidFill>
              </a:rPr>
              <a:t>Татьяна Николаевна Герас</a:t>
            </a:r>
            <a:r>
              <a:rPr lang="ru-RU" altLang="ru-RU" sz="1600" dirty="0">
                <a:solidFill>
                  <a:srgbClr val="0000FF"/>
                </a:solidFill>
              </a:rPr>
              <a:t>ютина</a:t>
            </a:r>
          </a:p>
        </p:txBody>
      </p:sp>
      <p:pic>
        <p:nvPicPr>
          <p:cNvPr id="5126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44600" cy="106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6"/>
          <p:cNvSpPr txBox="1">
            <a:spLocks noChangeArrowheads="1"/>
          </p:cNvSpPr>
          <p:nvPr/>
        </p:nvSpPr>
        <p:spPr bwMode="auto">
          <a:xfrm>
            <a:off x="1089025" y="133350"/>
            <a:ext cx="7597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B0F0"/>
                </a:solidFill>
                <a:latin typeface="Verdana" pitchFamily="34" charset="0"/>
              </a:rPr>
              <a:t>Общественная организация – Дорожная территориальная организация РОСПРОФЖЕЛ </a:t>
            </a:r>
          </a:p>
          <a:p>
            <a:pPr algn="ctr"/>
            <a:r>
              <a:rPr lang="ru-RU" altLang="ru-RU" sz="1000" b="1" dirty="0">
                <a:solidFill>
                  <a:srgbClr val="00B0F0"/>
                </a:solidFill>
                <a:latin typeface="Verdana" pitchFamily="34" charset="0"/>
              </a:rPr>
              <a:t>на Южно-Уральской железной дороге (ДОРПРОФЖЕЛ ЮУЖД)</a:t>
            </a:r>
            <a:endParaRPr lang="ru-RU" altLang="ru-RU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RZD"/>
          <p:cNvPicPr>
            <a:picLocks noChangeAspect="1" noChangeArrowheads="1"/>
          </p:cNvPicPr>
          <p:nvPr/>
        </p:nvPicPr>
        <p:blipFill>
          <a:blip r:embed="rId2" cstate="print">
            <a:lum bright="80000" contrast="-80000"/>
          </a:blip>
          <a:srcRect/>
          <a:stretch>
            <a:fillRect/>
          </a:stretch>
        </p:blipFill>
        <p:spPr bwMode="auto">
          <a:xfrm>
            <a:off x="467545" y="1052736"/>
            <a:ext cx="8496944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75"/>
          <p:cNvSpPr>
            <a:spLocks noChangeArrowheads="1"/>
          </p:cNvSpPr>
          <p:nvPr/>
        </p:nvSpPr>
        <p:spPr bwMode="auto">
          <a:xfrm>
            <a:off x="457200" y="396875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72" name="Text Box 76"/>
          <p:cNvSpPr txBox="1">
            <a:spLocks noChangeArrowheads="1"/>
          </p:cNvSpPr>
          <p:nvPr/>
        </p:nvSpPr>
        <p:spPr bwMode="auto">
          <a:xfrm>
            <a:off x="1089025" y="133350"/>
            <a:ext cx="759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B0F0"/>
                </a:solidFill>
                <a:latin typeface="Verdana" pitchFamily="34" charset="0"/>
              </a:rPr>
              <a:t>Общественная организация – Дорожная территориальная организация РОСПРОФЖЕЛ </a:t>
            </a:r>
          </a:p>
          <a:p>
            <a:pPr algn="ctr"/>
            <a:r>
              <a:rPr lang="ru-RU" altLang="ru-RU" sz="1000" b="1" dirty="0">
                <a:solidFill>
                  <a:srgbClr val="00B0F0"/>
                </a:solidFill>
                <a:latin typeface="Verdana" pitchFamily="34" charset="0"/>
              </a:rPr>
              <a:t>на Южно-Уральской железной дороге (ДОРПРОФЖЕЛ ЮУЖД)</a:t>
            </a:r>
            <a:endParaRPr lang="ru-RU" altLang="ru-RU" sz="10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pic>
        <p:nvPicPr>
          <p:cNvPr id="7173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33350"/>
            <a:ext cx="10572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900113" y="3497263"/>
            <a:ext cx="7567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69269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ДОРПРОФЖЕЛ ЮУЖД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01.01.2019 года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объединяет 188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первичных профсоюзных организаций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b="11163"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96136" y="5589240"/>
            <a:ext cx="334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Организации прямого подчинения ДОРПРОФЖЕЛ ЮУЖД – </a:t>
            </a:r>
            <a:r>
              <a:rPr lang="ru-RU" b="1" dirty="0" smtClean="0"/>
              <a:t>41 </a:t>
            </a:r>
            <a:r>
              <a:rPr lang="ru-RU" b="1" dirty="0" smtClean="0"/>
              <a:t>ППО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805264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46 освобождённых председателей ППО,</a:t>
            </a:r>
          </a:p>
          <a:p>
            <a:r>
              <a:rPr lang="ru-RU" b="1" dirty="0" smtClean="0"/>
              <a:t>13 - избраны впервые в 2018 году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940425" cy="86836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fld id="{A13D42C2-2769-4584-B1A6-71849D30D4A5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8197" name="Picture 2" descr="Картинка 2 из 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271463"/>
            <a:ext cx="1149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ъект 2"/>
          <p:cNvSpPr txBox="1">
            <a:spLocks/>
          </p:cNvSpPr>
          <p:nvPr/>
        </p:nvSpPr>
        <p:spPr bwMode="auto">
          <a:xfrm>
            <a:off x="1314450" y="2886075"/>
            <a:ext cx="6696075" cy="473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6" y="2132856"/>
          <a:ext cx="3312368" cy="4430697"/>
        </p:xfrm>
        <a:graphic>
          <a:graphicData uri="http://schemas.openxmlformats.org/drawingml/2006/table">
            <a:tbl>
              <a:tblPr/>
              <a:tblGrid>
                <a:gridCol w="224262"/>
                <a:gridCol w="1983753"/>
                <a:gridCol w="1104353"/>
              </a:tblGrid>
              <a:tr h="154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500" b="1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5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500" b="1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</a:rPr>
                        <a:t>вопроса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</a:rPr>
                        <a:t>Отметка 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</a:rPr>
                        <a:t>о выполнении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численность работающих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численность членов профсоюза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Информация о председателе ППО: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возраст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образование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стаж на выборной должности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должность (если не освобождённый)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Информационная работа, наглядная агитация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600" i="1" dirty="0">
                          <a:latin typeface="Times New Roman"/>
                          <a:ea typeface="Times New Roman"/>
                        </a:rPr>
                        <a:t>Выполнение требований Единого </a:t>
                      </a:r>
                      <a:r>
                        <a:rPr lang="ru-RU" sz="600" i="1" dirty="0" err="1">
                          <a:latin typeface="Times New Roman"/>
                          <a:ea typeface="Times New Roman"/>
                        </a:rPr>
                        <a:t>информ</a:t>
                      </a:r>
                      <a:r>
                        <a:rPr lang="ru-RU" sz="600" i="1" dirty="0">
                          <a:latin typeface="Times New Roman"/>
                          <a:ea typeface="Times New Roman"/>
                        </a:rPr>
                        <a:t>. стандарта, в т.ч.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оформление стендов, размещение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содержание информации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проведение Единых информационных дней 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актуальность информации, дата выпуска материалов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наличие сведений о текущей работе ПК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изготовление буклетов, плакатов и т.д. 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Делопроизводство: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номенклатура дел профкома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наличие журнала контроля за исполнением постановлений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наличие журналов вход. и исход. документации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документы вышестоящих организаций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журнал приёма ППК по личным вопросам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журнал отзывов о работе ПК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 хранение документации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2132856"/>
          <a:ext cx="3236679" cy="4392488"/>
        </p:xfrm>
        <a:graphic>
          <a:graphicData uri="http://schemas.openxmlformats.org/drawingml/2006/table">
            <a:tbl>
              <a:tblPr/>
              <a:tblGrid>
                <a:gridCol w="219138"/>
                <a:gridCol w="1938423"/>
                <a:gridCol w="1079118"/>
              </a:tblGrid>
              <a:tr h="1311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Ведение протоколов заседаний профкома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оформление (нумерация, присутствующие члены ПК, подпись, печать и т.д.)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содержание постановлений ПК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голосование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соответствие с планом работы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периодичность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материалы по подготовке заседаний ПК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Ведение протоколов собраний (конференций)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повестки дня, актуальность 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наличие постановления о проведении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утверждение доклада ПППО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наличие выписок об избрании делегатов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кворум, мандатная комиссия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подготовка проекта постановления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- материалы конференции, карточки для голосования и т.д.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Мероприятия по предложениям и замечаниям участников конференций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600" b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утверждение, согласование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контроль за выполнением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ответы на замечания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информация о выполнении мероприятий на следующих конференциях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Подготовка заседаний ПК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участие в подготовке заседаний комиссий профкома;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акты проверок, справки к протоколу ПК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подготовка проектов постановлений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- участие администрации в заседаниях ПК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7584" y="119675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работы первичной профсоюзной организации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(наименование организации)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40466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00B0F0"/>
                </a:solidFill>
                <a:latin typeface="Verdana" pitchFamily="34" charset="0"/>
              </a:rPr>
              <a:t>Общественная организация – Дорожная территориальная организация РОСПРОФЖЕЛ </a:t>
            </a:r>
          </a:p>
          <a:p>
            <a:pPr algn="ctr"/>
            <a:r>
              <a:rPr lang="ru-RU" altLang="ru-RU" sz="1000" b="1" dirty="0" smtClean="0">
                <a:solidFill>
                  <a:srgbClr val="00B0F0"/>
                </a:solidFill>
                <a:latin typeface="Verdana" pitchFamily="34" charset="0"/>
              </a:rPr>
              <a:t>на Южно-Уральской железной дороге (ДОРПРОФЖЕЛ ЮУЖД)</a:t>
            </a:r>
            <a:endParaRPr lang="ru-RU" altLang="ru-RU" sz="10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76"/>
          <p:cNvSpPr txBox="1">
            <a:spLocks noChangeArrowheads="1"/>
          </p:cNvSpPr>
          <p:nvPr/>
        </p:nvSpPr>
        <p:spPr bwMode="auto">
          <a:xfrm>
            <a:off x="1259632" y="133350"/>
            <a:ext cx="7427168" cy="41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B0F0"/>
                </a:solidFill>
                <a:latin typeface="Verdana" pitchFamily="34" charset="0"/>
              </a:rPr>
              <a:t>Общественная организация – Дорожная территориальная организация РОСПРОФЖЕЛ </a:t>
            </a:r>
          </a:p>
          <a:p>
            <a:pPr algn="ctr"/>
            <a:r>
              <a:rPr lang="ru-RU" altLang="ru-RU" sz="1000" b="1" dirty="0">
                <a:solidFill>
                  <a:srgbClr val="00B0F0"/>
                </a:solidFill>
                <a:latin typeface="Verdana" pitchFamily="34" charset="0"/>
              </a:rPr>
              <a:t>на Южно-Уральской железной дороге (ДОРПРОФЖЕЛ ЮУЖД)</a:t>
            </a:r>
            <a:endParaRPr lang="ru-RU" altLang="ru-RU" sz="10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pic>
        <p:nvPicPr>
          <p:cNvPr id="7173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133350"/>
            <a:ext cx="10572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908721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основных документов, </a:t>
            </a: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регламентирующих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организаций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РОСПРОФЖЕЛ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Федеральный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профессиональных союзах, их правах и гарантиях деятельности (08 декабря 1995 г. № ФЗ-10);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Федеральный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общественных объединениях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 мая 1995 г. №  82-ФЗ);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Устав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РОСПРОФЖЕЛ;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Основные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деятельности РОСПРОФЖЕЛ;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Регламент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(высшего и центрального органов РОСПРОФЖЕЛ, профсоюзных органов ДОРПРОФЖЕЛ ЮУЖД);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Инструкция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проведению отчётов и выборов в организациях РОСПРОФЖЕЛ;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Концепция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кадровой политики РОСПРОФЖЕЛ;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Положение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подборе и подготовке кадрового резерва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Концепция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информационной политики РОСПРОФЖЕЛ;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Единый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 информационного обеспечения членов РОСПРОФЖЕЛ;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Единый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профсоюзный стиль (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Брендбук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Концепция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системы учёта членов РОСПРОФЖЕЛ;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Положение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Едином реестре профсоюзных организаций РОСПРОФЖЕЛ;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Инструкция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учёте членов РОСПРОФЖЕЛ;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Концепция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молодёжной политики РОСПРОФЖЕЛ;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Положение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наградах РОСПРОФЖЕЛ;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Положение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комиссиях;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Положение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Советах председателей;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Положение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уполномоченных;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Положение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негосударственном пенсионном обеспечении выборных и штатных работников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РОСПРОФЖЕЛ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  т.д.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5"/>
          <p:cNvSpPr>
            <a:spLocks noChangeArrowheads="1"/>
          </p:cNvSpPr>
          <p:nvPr/>
        </p:nvSpPr>
        <p:spPr bwMode="auto">
          <a:xfrm>
            <a:off x="457200" y="396875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72" name="Text Box 76"/>
          <p:cNvSpPr txBox="1">
            <a:spLocks noChangeArrowheads="1"/>
          </p:cNvSpPr>
          <p:nvPr/>
        </p:nvSpPr>
        <p:spPr bwMode="auto">
          <a:xfrm>
            <a:off x="1089025" y="133350"/>
            <a:ext cx="759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B0F0"/>
                </a:solidFill>
                <a:latin typeface="Verdana" pitchFamily="34" charset="0"/>
              </a:rPr>
              <a:t>Общественная организация – Дорожная территориальная организация РОСПРОФЖЕЛ </a:t>
            </a:r>
          </a:p>
          <a:p>
            <a:pPr algn="ctr"/>
            <a:r>
              <a:rPr lang="ru-RU" altLang="ru-RU" sz="1000" b="1" dirty="0">
                <a:solidFill>
                  <a:srgbClr val="00B0F0"/>
                </a:solidFill>
                <a:latin typeface="Verdana" pitchFamily="34" charset="0"/>
              </a:rPr>
              <a:t>на Южно-Уральской железной дороге (ДОРПРОФЖЕЛ ЮУЖД)</a:t>
            </a:r>
            <a:endParaRPr lang="ru-RU" altLang="ru-RU" sz="10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pic>
        <p:nvPicPr>
          <p:cNvPr id="7173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133350"/>
            <a:ext cx="10572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USER\Desktop\20190419_155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2304256" cy="3257741"/>
          </a:xfrm>
          <a:prstGeom prst="rect">
            <a:avLst/>
          </a:prstGeom>
          <a:noFill/>
        </p:spPr>
      </p:pic>
      <p:pic>
        <p:nvPicPr>
          <p:cNvPr id="28675" name="Picture 3" descr="C:\Users\USER\Desktop\20190419_16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5148064" cy="2664296"/>
          </a:xfrm>
          <a:prstGeom prst="rect">
            <a:avLst/>
          </a:prstGeom>
          <a:noFill/>
        </p:spPr>
      </p:pic>
      <p:pic>
        <p:nvPicPr>
          <p:cNvPr id="28676" name="Picture 4" descr="C:\Users\USER\Desktop\20190419_155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933056"/>
            <a:ext cx="5112568" cy="2693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75656" y="980729"/>
            <a:ext cx="7128643" cy="50405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и памятки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fld id="{677BA5C5-854B-4805-A3A7-95F20D5735C5}" type="slidenum">
              <a:rPr lang="ru-RU" smtClean="0">
                <a:cs typeface="Arial" pitchFamily="34" charset="0"/>
              </a:rPr>
              <a:pPr/>
              <a:t>6</a:t>
            </a:fld>
            <a:endParaRPr lang="ru-RU" smtClean="0">
              <a:cs typeface="Arial" pitchFamily="34" charset="0"/>
            </a:endParaRPr>
          </a:p>
        </p:txBody>
      </p:sp>
      <p:pic>
        <p:nvPicPr>
          <p:cNvPr id="9221" name="Picture 2" descr="Картинка 2 из 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8" y="273050"/>
            <a:ext cx="11493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615950" y="3133725"/>
            <a:ext cx="50419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endParaRPr lang="ru-RU" sz="1800" dirty="0">
              <a:latin typeface="+mj-lt"/>
            </a:endParaRPr>
          </a:p>
        </p:txBody>
      </p:sp>
      <p:pic>
        <p:nvPicPr>
          <p:cNvPr id="8193" name="Picture 1" descr="C:\Users\USER\Desktop\20190419_162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579" y="1772817"/>
            <a:ext cx="7984885" cy="449149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03648" y="18864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00B0F0"/>
                </a:solidFill>
                <a:latin typeface="Verdana" pitchFamily="34" charset="0"/>
              </a:rPr>
              <a:t>Общественная организация – Дорожная территориальная организация РОСПРОФЖЕЛ </a:t>
            </a:r>
          </a:p>
          <a:p>
            <a:pPr algn="ctr"/>
            <a:r>
              <a:rPr lang="ru-RU" altLang="ru-RU" sz="1000" b="1" dirty="0" smtClean="0">
                <a:solidFill>
                  <a:srgbClr val="00B0F0"/>
                </a:solidFill>
                <a:latin typeface="Verdana" pitchFamily="34" charset="0"/>
              </a:rPr>
              <a:t>на Южно-Уральской железной дороге (ДОРПРОФЖЕЛ ЮУЖД)</a:t>
            </a:r>
            <a:endParaRPr lang="ru-RU" altLang="ru-RU" sz="10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fld id="{F0F1C1F3-19FA-4E31-BAD2-65DD66EAAB98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9221" name="Picture 2" descr="Картинка 2 из 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13" y="254000"/>
            <a:ext cx="11493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63688" y="332656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00B0F0"/>
                </a:solidFill>
                <a:latin typeface="Verdana" pitchFamily="34" charset="0"/>
              </a:rPr>
              <a:t>Общественная организация – Дорожная территориальная организация РОСПРОФЖЕЛ </a:t>
            </a:r>
          </a:p>
          <a:p>
            <a:pPr algn="ctr"/>
            <a:r>
              <a:rPr lang="ru-RU" altLang="ru-RU" sz="1000" b="1" dirty="0" smtClean="0">
                <a:solidFill>
                  <a:srgbClr val="00B0F0"/>
                </a:solidFill>
                <a:latin typeface="Verdana" pitchFamily="34" charset="0"/>
              </a:rPr>
              <a:t>на Южно-Уральской железной дороге (ДОРПРОФЖЕЛ ЮУЖД)</a:t>
            </a:r>
            <a:endParaRPr lang="ru-RU" sz="1000" dirty="0"/>
          </a:p>
        </p:txBody>
      </p:sp>
      <p:pic>
        <p:nvPicPr>
          <p:cNvPr id="6145" name="Picture 1" descr="C:\Users\USER\Desktop\20190419_1605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988840"/>
            <a:ext cx="7388313" cy="415592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763688" y="1340768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пособия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27150" y="246063"/>
            <a:ext cx="6629400" cy="868362"/>
          </a:xfrm>
        </p:spPr>
        <p:txBody>
          <a:bodyPr>
            <a:noAutofit/>
          </a:bodyPr>
          <a:lstStyle/>
          <a:p>
            <a:r>
              <a:rPr lang="ru-RU" altLang="ru-RU" sz="1000" b="1" dirty="0" smtClean="0">
                <a:solidFill>
                  <a:srgbClr val="00B0F0"/>
                </a:solidFill>
                <a:latin typeface="Verdana" pitchFamily="34" charset="0"/>
              </a:rPr>
              <a:t>Общественная организация – Дорожная территориальная организация РОСПРОФЖЕЛ </a:t>
            </a:r>
            <a:br>
              <a:rPr lang="ru-RU" altLang="ru-RU" sz="1000" b="1" dirty="0" smtClean="0">
                <a:solidFill>
                  <a:srgbClr val="00B0F0"/>
                </a:solidFill>
                <a:latin typeface="Verdana" pitchFamily="34" charset="0"/>
              </a:rPr>
            </a:br>
            <a:r>
              <a:rPr lang="ru-RU" altLang="ru-RU" sz="1000" b="1" dirty="0" smtClean="0">
                <a:solidFill>
                  <a:srgbClr val="00B0F0"/>
                </a:solidFill>
                <a:latin typeface="Verdana" pitchFamily="34" charset="0"/>
              </a:rPr>
              <a:t>на Южно-Уральской железной дороге (ДОРПРОФЖЕЛ ЮУЖД)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fld id="{96B5E61E-B00F-4391-8AFF-9C76EBC07AA4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11269" name="Picture 2" descr="Картинка 2 из 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11493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20190419_161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340768"/>
            <a:ext cx="2880320" cy="51205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11960" y="1700808"/>
            <a:ext cx="4283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66695">
              <a:spcBef>
                <a:spcPct val="0"/>
              </a:spcBef>
              <a:defRPr/>
            </a:pPr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11960" y="2492896"/>
            <a:ext cx="4464496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выполнении плана работы профсоюзного комитета и личного участия председателя ППО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78098"/>
          </a:xfrm>
        </p:spPr>
        <p:txBody>
          <a:bodyPr>
            <a:normAutofit/>
          </a:bodyPr>
          <a:lstStyle/>
          <a:p>
            <a:r>
              <a:rPr lang="ru-RU" altLang="ru-RU" sz="1000" b="1" dirty="0" smtClean="0">
                <a:solidFill>
                  <a:srgbClr val="00B0F0"/>
                </a:solidFill>
                <a:latin typeface="Verdana" pitchFamily="34" charset="0"/>
              </a:rPr>
              <a:t>Общественная организация – Дорожная территориальная организация РОСПРОФЖЕЛ </a:t>
            </a:r>
            <a:br>
              <a:rPr lang="ru-RU" altLang="ru-RU" sz="1000" b="1" dirty="0" smtClean="0">
                <a:solidFill>
                  <a:srgbClr val="00B0F0"/>
                </a:solidFill>
                <a:latin typeface="Verdana" pitchFamily="34" charset="0"/>
              </a:rPr>
            </a:br>
            <a:r>
              <a:rPr lang="ru-RU" altLang="ru-RU" sz="1000" b="1" dirty="0" smtClean="0">
                <a:solidFill>
                  <a:srgbClr val="00B0F0"/>
                </a:solidFill>
                <a:latin typeface="Verdana" pitchFamily="34" charset="0"/>
              </a:rPr>
              <a:t>на Южно-Уральской железной дороге (ДОРПРОФЖЕЛ ЮУЖД)</a:t>
            </a:r>
            <a:endParaRPr lang="ru-RU" sz="1000" dirty="0"/>
          </a:p>
        </p:txBody>
      </p:sp>
      <p:pic>
        <p:nvPicPr>
          <p:cNvPr id="4" name="Picture 2" descr="Картинка 2 из 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1493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2016-2017\Сминар-совщание_06-08.12.2016\1600х1200\SHU_0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3600400" cy="248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:\2016-2017\ШМПЛ 2016\1600х1200\_DSC69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4784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G:\2016-2017\ШМПЛ 2016\ФОТО моя\DSC_81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861048"/>
            <a:ext cx="3600400" cy="255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72000" y="1268760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268760"/>
            <a:ext cx="428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течение 2018 года было обучено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семинарах-совещаниях в учебных центрах территориальных объединений профсоюзов ФНПР, школах профсоюзного актива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3400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выборных профсоюзных работников и активистов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693</Words>
  <Application>Microsoft Office PowerPoint</Application>
  <PresentationFormat>Экран (4:3)</PresentationFormat>
  <Paragraphs>131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                                                                           </vt:lpstr>
      <vt:lpstr>Слайд 4</vt:lpstr>
      <vt:lpstr>Слайд 5</vt:lpstr>
      <vt:lpstr>Рекомендации и памятки</vt:lpstr>
      <vt:lpstr>Слайд 7</vt:lpstr>
      <vt:lpstr>Общественная организация – Дорожная территориальная организация РОСПРОФЖЕЛ  на Южно-Уральской железной дороге (ДОРПРОФЖЕЛ ЮУЖД) </vt:lpstr>
      <vt:lpstr>Общественная организация – Дорожная территориальная организация РОСПРОФЖЕЛ  на Южно-Уральской железной дороге (ДОРПРОФЖЕЛ ЮУЖД)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72</cp:revision>
  <dcterms:modified xsi:type="dcterms:W3CDTF">2019-04-21T21:00:04Z</dcterms:modified>
</cp:coreProperties>
</file>