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704" r:id="rId2"/>
    <p:sldId id="705" r:id="rId3"/>
    <p:sldId id="706" r:id="rId4"/>
    <p:sldId id="707" r:id="rId5"/>
    <p:sldId id="708" r:id="rId6"/>
    <p:sldId id="715" r:id="rId7"/>
    <p:sldId id="710" r:id="rId8"/>
    <p:sldId id="719" r:id="rId9"/>
    <p:sldId id="717" r:id="rId10"/>
    <p:sldId id="709" r:id="rId11"/>
    <p:sldId id="716" r:id="rId12"/>
    <p:sldId id="718" r:id="rId13"/>
    <p:sldId id="720" r:id="rId14"/>
    <p:sldId id="711" r:id="rId15"/>
  </p:sldIdLst>
  <p:sldSz cx="9144000" cy="5143500" type="screen16x9"/>
  <p:notesSz cx="6797675" cy="9926638"/>
  <p:custDataLst>
    <p:tags r:id="rId1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1497" userDrawn="1">
          <p15:clr>
            <a:srgbClr val="A4A3A4"/>
          </p15:clr>
        </p15:guide>
        <p15:guide id="8" orient="horz" pos="2296" userDrawn="1">
          <p15:clr>
            <a:srgbClr val="A4A3A4"/>
          </p15:clr>
        </p15:guide>
        <p15:guide id="9" orient="horz" pos="1807">
          <p15:clr>
            <a:srgbClr val="A4A3A4"/>
          </p15:clr>
        </p15:guide>
        <p15:guide id="10" orient="horz" pos="3962">
          <p15:clr>
            <a:srgbClr val="A4A3A4"/>
          </p15:clr>
        </p15:guide>
        <p15:guide id="11" orient="horz" pos="651">
          <p15:clr>
            <a:srgbClr val="A4A3A4"/>
          </p15:clr>
        </p15:guide>
        <p15:guide id="12" pos="1812">
          <p15:clr>
            <a:srgbClr val="A4A3A4"/>
          </p15:clr>
        </p15:guide>
        <p15:guide id="13" pos="2588">
          <p15:clr>
            <a:srgbClr val="A4A3A4"/>
          </p15:clr>
        </p15:guide>
        <p15:guide id="14" pos="3827">
          <p15:clr>
            <a:srgbClr val="A4A3A4"/>
          </p15:clr>
        </p15:guide>
        <p15:guide id="15" pos="989">
          <p15:clr>
            <a:srgbClr val="A4A3A4"/>
          </p15:clr>
        </p15:guide>
        <p15:guide id="16" pos="2762">
          <p15:clr>
            <a:srgbClr val="A4A3A4"/>
          </p15:clr>
        </p15:guide>
        <p15:guide id="17" orient="horz" pos="514">
          <p15:clr>
            <a:srgbClr val="A4A3A4"/>
          </p15:clr>
        </p15:guide>
        <p15:guide id="18" orient="horz" pos="3239">
          <p15:clr>
            <a:srgbClr val="A4A3A4"/>
          </p15:clr>
        </p15:guide>
        <p15:guide id="19" orient="horz" pos="2870">
          <p15:clr>
            <a:srgbClr val="A4A3A4"/>
          </p15:clr>
        </p15:guide>
        <p15:guide id="20" orient="horz" pos="2556">
          <p15:clr>
            <a:srgbClr val="A4A3A4"/>
          </p15:clr>
        </p15:guide>
        <p15:guide id="21" orient="horz" pos="2535">
          <p15:clr>
            <a:srgbClr val="A4A3A4"/>
          </p15:clr>
        </p15:guide>
        <p15:guide id="22" pos="133">
          <p15:clr>
            <a:srgbClr val="A4A3A4"/>
          </p15:clr>
        </p15:guide>
        <p15:guide id="23" pos="1848">
          <p15:clr>
            <a:srgbClr val="A4A3A4"/>
          </p15:clr>
        </p15:guide>
        <p15:guide id="24" pos="1978">
          <p15:clr>
            <a:srgbClr val="A4A3A4"/>
          </p15:clr>
        </p15:guide>
        <p15:guide id="25" pos="2296">
          <p15:clr>
            <a:srgbClr val="A4A3A4"/>
          </p15:clr>
        </p15:guide>
        <p15:guide id="26" pos="3912">
          <p15:clr>
            <a:srgbClr val="A4A3A4"/>
          </p15:clr>
        </p15:guide>
        <p15:guide id="27" pos="4239">
          <p15:clr>
            <a:srgbClr val="A4A3A4"/>
          </p15:clr>
        </p15:guide>
        <p15:guide id="28" pos="4003">
          <p15:clr>
            <a:srgbClr val="A4A3A4"/>
          </p15:clr>
        </p15:guide>
        <p15:guide id="29" pos="2073">
          <p15:clr>
            <a:srgbClr val="A4A3A4"/>
          </p15:clr>
        </p15:guide>
        <p15:guide id="30" pos="376">
          <p15:clr>
            <a:srgbClr val="A4A3A4"/>
          </p15:clr>
        </p15:guide>
        <p15:guide id="31" pos="3792">
          <p15:clr>
            <a:srgbClr val="A4A3A4"/>
          </p15:clr>
        </p15:guide>
        <p15:guide id="32" pos="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  <p15:guide id="5" orient="horz" pos="3122">
          <p15:clr>
            <a:srgbClr val="A4A3A4"/>
          </p15:clr>
        </p15:guide>
        <p15:guide id="6" pos="2139">
          <p15:clr>
            <a:srgbClr val="A4A3A4"/>
          </p15:clr>
        </p15:guide>
        <p15:guide id="7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394A58"/>
    <a:srgbClr val="FFFFFF"/>
    <a:srgbClr val="C8C588"/>
    <a:srgbClr val="000000"/>
    <a:srgbClr val="0070C0"/>
    <a:srgbClr val="D3DBE2"/>
    <a:srgbClr val="7A94A9"/>
    <a:srgbClr val="909CA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1" autoAdjust="0"/>
    <p:restoredTop sz="93399" autoAdjust="0"/>
  </p:normalViewPr>
  <p:slideViewPr>
    <p:cSldViewPr snapToGrid="0" showGuides="1">
      <p:cViewPr>
        <p:scale>
          <a:sx n="102" d="100"/>
          <a:sy n="102" d="100"/>
        </p:scale>
        <p:origin x="-2400" y="-798"/>
      </p:cViewPr>
      <p:guideLst>
        <p:guide orient="horz" pos="3239"/>
        <p:guide pos="2880"/>
        <p:guide pos="5563"/>
        <p:guide pos="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474" y="-84"/>
      </p:cViewPr>
      <p:guideLst>
        <p:guide orient="horz" pos="3127"/>
        <p:guide orient="horz" pos="3132"/>
        <p:guide orient="horz" pos="3122"/>
        <p:guide pos="2141"/>
        <p:guide pos="2144"/>
        <p:guide pos="213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2" y="5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E38E65-3184-41FD-898B-6698F42DADE2}" type="datetimeFigureOut">
              <a:rPr lang="ru-RU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28587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2" y="9428587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EDA6900-2554-4FF6-BC78-60A27A4733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07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A475B94-50C5-4EC7-989B-68902E20E301}" type="datetimeFigureOut">
              <a:rPr lang="ru-RU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6" tIns="45680" rIns="91356" bIns="456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wrap="square" lIns="91356" tIns="45680" rIns="9135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28587"/>
            <a:ext cx="2945659" cy="496333"/>
          </a:xfrm>
          <a:prstGeom prst="rect">
            <a:avLst/>
          </a:prstGeom>
        </p:spPr>
        <p:txBody>
          <a:bodyPr vert="horz" wrap="square" lIns="91356" tIns="45680" rIns="91356" bIns="45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FA35ED-978B-4DC7-879C-866CD4DE41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32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DDCED-34AA-4FCA-883F-37CDF5EB006F}" type="slidenum">
              <a:rPr lang="ru-RU" altLang="en-US" smtClean="0">
                <a:cs typeface="Arial" charset="0"/>
              </a:rPr>
              <a:pPr/>
              <a:t>2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35ED-978B-4DC7-879C-866CD4DE4175}" type="slidenum">
              <a:rPr lang="ru-RU" altLang="en-US" smtClean="0"/>
              <a:pPr/>
              <a:t>11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14038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35ED-978B-4DC7-879C-866CD4DE4175}" type="slidenum">
              <a:rPr lang="ru-RU" altLang="en-US" smtClean="0"/>
              <a:pPr/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4572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35ED-978B-4DC7-879C-866CD4DE4175}" type="slidenum">
              <a:rPr lang="ru-RU" altLang="en-US" smtClean="0"/>
              <a:pPr/>
              <a:t>13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14038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2D314-4F15-4F49-BF40-EE1CD138064D}" type="slidenum">
              <a:rPr lang="ru-RU" altLang="en-US" smtClean="0">
                <a:cs typeface="Arial" charset="0"/>
              </a:rPr>
              <a:pPr/>
              <a:t>3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86D719-E82F-4B6F-8105-B5AD65433DB8}" type="slidenum">
              <a:rPr lang="ru-RU" altLang="en-US" smtClean="0">
                <a:cs typeface="Arial" charset="0"/>
              </a:rPr>
              <a:pPr/>
              <a:t>4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78732-E978-4966-BAD8-83D8851B4158}" type="slidenum">
              <a:rPr lang="ru-RU" altLang="en-US" smtClean="0">
                <a:cs typeface="Arial" charset="0"/>
              </a:rPr>
              <a:pPr/>
              <a:t>5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35ED-978B-4DC7-879C-866CD4DE4175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355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E78732-E978-4966-BAD8-83D8851B4158}" type="slidenum">
              <a:rPr lang="ru-RU" altLang="en-US" smtClean="0">
                <a:cs typeface="Arial" charset="0"/>
              </a:rPr>
              <a:pPr/>
              <a:t>7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A35ED-978B-4DC7-879C-866CD4DE4175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2D314-4F15-4F49-BF40-EE1CD138064D}" type="slidenum">
              <a:rPr lang="ru-RU" altLang="en-US" smtClean="0">
                <a:cs typeface="Arial" charset="0"/>
              </a:rPr>
              <a:pPr/>
              <a:t>9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2D314-4F15-4F49-BF40-EE1CD138064D}" type="slidenum">
              <a:rPr lang="ru-RU" altLang="en-US" smtClean="0">
                <a:cs typeface="Arial" charset="0"/>
              </a:rPr>
              <a:pPr/>
              <a:t>10</a:t>
            </a:fld>
            <a:endParaRPr lang="ru-RU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9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1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4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40" y="-25494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9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48984" tIns="24492" rIns="48984" bIns="2449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8984" tIns="24492" rIns="48984" bIns="2449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48984" tIns="24492" rIns="48984" bIns="24492"/>
          <a:lstStyle/>
          <a:p>
            <a:endParaRPr lang="ru-RU"/>
          </a:p>
        </p:txBody>
      </p:sp>
      <p:sp>
        <p:nvSpPr>
          <p:cNvPr id="8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9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-774700" y="-16666"/>
            <a:ext cx="366712" cy="283369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-781050" y="2477691"/>
            <a:ext cx="366712" cy="275034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-1601786" y="-16669"/>
            <a:ext cx="366713" cy="275035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-374650" y="137160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-374650" y="1658541"/>
            <a:ext cx="366712" cy="275034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-374650" y="1928816"/>
            <a:ext cx="366712" cy="275035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374650" y="2207423"/>
            <a:ext cx="366712" cy="275035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-374650" y="2486027"/>
            <a:ext cx="366712" cy="275035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774700" y="266704"/>
            <a:ext cx="366712" cy="275035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-774700" y="536972"/>
            <a:ext cx="366712" cy="275034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-774700" y="812010"/>
            <a:ext cx="366712" cy="275035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-774700" y="1085851"/>
            <a:ext cx="366712" cy="29170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-774700" y="1377554"/>
            <a:ext cx="366712" cy="275034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-774700" y="1652591"/>
            <a:ext cx="366712" cy="275035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-774700" y="1927622"/>
            <a:ext cx="366712" cy="275034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-774700" y="2202660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-1189038" y="-16666"/>
            <a:ext cx="366713" cy="283369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-1189038" y="266704"/>
            <a:ext cx="366713" cy="275035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-1189038" y="536972"/>
            <a:ext cx="366713" cy="275034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-1189038" y="812010"/>
            <a:ext cx="366713" cy="275035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-1189038" y="1085851"/>
            <a:ext cx="366713" cy="291704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-1189038" y="1369223"/>
            <a:ext cx="366713" cy="279797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-1189038" y="1649018"/>
            <a:ext cx="366713" cy="279797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-1189038" y="1927624"/>
            <a:ext cx="366713" cy="279797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-1189038" y="2206230"/>
            <a:ext cx="366713" cy="279797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-1189038" y="2477693"/>
            <a:ext cx="366713" cy="279797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-781050" y="2757491"/>
            <a:ext cx="366712" cy="275035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-781050" y="3032522"/>
            <a:ext cx="366712" cy="275034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-781050" y="3307560"/>
            <a:ext cx="366712" cy="275035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-781050" y="3586166"/>
            <a:ext cx="366712" cy="275035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-1601786" y="251222"/>
            <a:ext cx="366713" cy="275034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-1601786" y="526260"/>
            <a:ext cx="366713" cy="275035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-1601786" y="801291"/>
            <a:ext cx="366713" cy="275034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-1601786" y="1076329"/>
            <a:ext cx="366713" cy="275035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18669F"/>
              </a:solidFill>
            </a:endParaRPr>
          </a:p>
        </p:txBody>
      </p:sp>
      <p:sp>
        <p:nvSpPr>
          <p:cNvPr id="64" name="Номер слайда 56"/>
          <p:cNvSpPr>
            <a:spLocks noGrp="1"/>
          </p:cNvSpPr>
          <p:nvPr userDrawn="1">
            <p:ph type="sldNum" sz="quarter" idx="4"/>
          </p:nvPr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 anchor="ctr"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24" r:id="rId2"/>
    <p:sldLayoutId id="2147484232" r:id="rId3"/>
    <p:sldLayoutId id="2147484235" r:id="rId4"/>
    <p:sldLayoutId id="2147484236" r:id="rId5"/>
    <p:sldLayoutId id="214748423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2">
              <a:lumMod val="7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3jh33bzyw1wep.cloudfront.net/s3/W1siZiIsIjIwMTcvMDgvMjIvMTkvMzQvMTUvNDMzL1VudGl0bGVkIGRlc2lnbigxMCkuanBnIl0sWyJwIiwidGh1bWIiLCIxMDAweDkwMFx1MDAzZSJd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" y="-1357099"/>
            <a:ext cx="9143999" cy="914399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983542" y="1146517"/>
            <a:ext cx="2067954" cy="20679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53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9422"/>
            <a:ext cx="9144000" cy="8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4"/>
          <p:cNvSpPr txBox="1">
            <a:spLocks/>
          </p:cNvSpPr>
          <p:nvPr/>
        </p:nvSpPr>
        <p:spPr>
          <a:xfrm>
            <a:off x="898326" y="4329411"/>
            <a:ext cx="5514509" cy="84873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одзаголовок 24"/>
          <p:cNvSpPr txBox="1">
            <a:spLocks/>
          </p:cNvSpPr>
          <p:nvPr/>
        </p:nvSpPr>
        <p:spPr>
          <a:xfrm>
            <a:off x="281108" y="4413232"/>
            <a:ext cx="6660712" cy="848731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Первый заместитель начальника </a:t>
            </a:r>
            <a:b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Департамента управления персоналом</a:t>
            </a:r>
          </a:p>
          <a:p>
            <a:pPr lvl="0" eaLnBrk="0" hangingPunct="0">
              <a:lnSpc>
                <a:spcPts val="1200"/>
              </a:lnSpc>
              <a:spcBef>
                <a:spcPts val="600"/>
              </a:spcBef>
              <a:defRPr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Николай Александрович Захаров</a:t>
            </a: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1920777" y="2050286"/>
            <a:ext cx="3329403" cy="4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ru-RU" sz="3800" b="1" dirty="0" smtClean="0">
                <a:solidFill>
                  <a:schemeClr val="bg1"/>
                </a:solidFill>
                <a:latin typeface="Verdana" pitchFamily="34" charset="0"/>
              </a:rPr>
              <a:t>КАДРЫ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34313" y="191067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800"/>
              </a:lnSpc>
              <a:spcBef>
                <a:spcPts val="1200"/>
              </a:spcBef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для цифровых </a:t>
            </a:r>
            <a:b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железных дорог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59079" y="-611187"/>
            <a:ext cx="2125981" cy="12512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-16510" y="1367177"/>
            <a:ext cx="709546" cy="646331"/>
            <a:chOff x="-31750" y="1306217"/>
            <a:chExt cx="709546" cy="6463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-31750" y="1380939"/>
              <a:ext cx="648000" cy="496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4514" y="1306217"/>
              <a:ext cx="51328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175" name="TextBox 68"/>
          <p:cNvSpPr txBox="1">
            <a:spLocks noChangeArrowheads="1"/>
          </p:cNvSpPr>
          <p:nvPr/>
        </p:nvSpPr>
        <p:spPr bwMode="auto">
          <a:xfrm>
            <a:off x="853757" y="1502739"/>
            <a:ext cx="487076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</a:pPr>
            <a:r>
              <a:rPr lang="ru-RU" sz="1600" b="1" dirty="0" smtClean="0">
                <a:latin typeface="Verdana" pitchFamily="34" charset="0"/>
              </a:rPr>
              <a:t>Совершенствование программ Корпоративного университета РЖД</a:t>
            </a:r>
            <a:endParaRPr lang="ru-RU" sz="1600" b="1" dirty="0">
              <a:latin typeface="Verdana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-16510" y="2288534"/>
            <a:ext cx="709546" cy="646331"/>
            <a:chOff x="-31750" y="2180723"/>
            <a:chExt cx="709546" cy="6463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31750" y="2255445"/>
              <a:ext cx="648000" cy="496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4514" y="2180723"/>
              <a:ext cx="51328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177" name="TextBox 70"/>
          <p:cNvSpPr txBox="1">
            <a:spLocks noChangeArrowheads="1"/>
          </p:cNvSpPr>
          <p:nvPr/>
        </p:nvSpPr>
        <p:spPr bwMode="auto">
          <a:xfrm>
            <a:off x="853757" y="2424096"/>
            <a:ext cx="6133465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</a:pPr>
            <a:r>
              <a:rPr lang="ru-RU" sz="1600" b="1" dirty="0" smtClean="0">
                <a:latin typeface="Verdana" pitchFamily="34" charset="0"/>
              </a:rPr>
              <a:t>Разработка специализированных программ обучения для всех категорий работников </a:t>
            </a:r>
            <a:endParaRPr lang="ru-RU" sz="1600" b="1" dirty="0">
              <a:latin typeface="Verdana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16510" y="3209891"/>
            <a:ext cx="709546" cy="646331"/>
            <a:chOff x="-31750" y="3050095"/>
            <a:chExt cx="709546" cy="646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-31750" y="3124817"/>
              <a:ext cx="648000" cy="496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514" y="3050095"/>
              <a:ext cx="51328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3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TextBox 70"/>
          <p:cNvSpPr txBox="1">
            <a:spLocks noChangeArrowheads="1"/>
          </p:cNvSpPr>
          <p:nvPr/>
        </p:nvSpPr>
        <p:spPr bwMode="auto">
          <a:xfrm>
            <a:off x="853757" y="3345453"/>
            <a:ext cx="499237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</a:pPr>
            <a:r>
              <a:rPr lang="ru-RU" sz="1600" b="1" dirty="0" smtClean="0">
                <a:latin typeface="Verdana" pitchFamily="34" charset="0"/>
              </a:rPr>
              <a:t>Обучение работников РЖД в ведущих ВУЗах России</a:t>
            </a:r>
            <a:endParaRPr lang="ru-RU" sz="1600" b="1" dirty="0">
              <a:latin typeface="Verdana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16510" y="4131247"/>
            <a:ext cx="709546" cy="646331"/>
            <a:chOff x="-31750" y="4016947"/>
            <a:chExt cx="709546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-31750" y="4091669"/>
              <a:ext cx="648000" cy="496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4514" y="4016947"/>
              <a:ext cx="513282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sz="3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6" name="TextBox 70"/>
          <p:cNvSpPr txBox="1">
            <a:spLocks noChangeArrowheads="1"/>
          </p:cNvSpPr>
          <p:nvPr/>
        </p:nvSpPr>
        <p:spPr bwMode="auto">
          <a:xfrm>
            <a:off x="853757" y="4274429"/>
            <a:ext cx="516763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</a:pPr>
            <a:r>
              <a:rPr lang="ru-RU" sz="1600" b="1" dirty="0" smtClean="0">
                <a:latin typeface="Verdana" pitchFamily="34" charset="0"/>
              </a:rPr>
              <a:t>Сотрудничество с лидерами в области информационных технологий</a:t>
            </a:r>
            <a:endParaRPr lang="ru-RU" sz="1600" b="1" dirty="0">
              <a:latin typeface="Verdana" pitchFamily="34" charset="0"/>
            </a:endParaRPr>
          </a:p>
        </p:txBody>
      </p:sp>
      <p:pic>
        <p:nvPicPr>
          <p:cNvPr id="1027" name="Picture 3" descr="C:\Users\ckadr_kazanov\Pictures\photo-1434626881859-194d67b2b86f.png"/>
          <p:cNvPicPr>
            <a:picLocks noChangeAspect="1" noChangeArrowheads="1"/>
          </p:cNvPicPr>
          <p:nvPr/>
        </p:nvPicPr>
        <p:blipFill>
          <a:blip r:embed="rId3" cstate="print"/>
          <a:srcRect l="9185" t="1081" b="6488"/>
          <a:stretch>
            <a:fillRect/>
          </a:stretch>
        </p:blipFill>
        <p:spPr bwMode="auto">
          <a:xfrm>
            <a:off x="6453264" y="0"/>
            <a:ext cx="2796322" cy="1728000"/>
          </a:xfrm>
          <a:prstGeom prst="rect">
            <a:avLst/>
          </a:prstGeom>
          <a:noFill/>
        </p:spPr>
      </p:pic>
      <p:pic>
        <p:nvPicPr>
          <p:cNvPr id="1028" name="Picture 4" descr="C:\Users\ckadr_kazanov\Pictures\photo-1427751840561-9852520f8ce8.jpg"/>
          <p:cNvPicPr>
            <a:picLocks noChangeAspect="1" noChangeArrowheads="1"/>
          </p:cNvPicPr>
          <p:nvPr/>
        </p:nvPicPr>
        <p:blipFill>
          <a:blip r:embed="rId4" cstate="print"/>
          <a:srcRect b="4055"/>
          <a:stretch>
            <a:fillRect/>
          </a:stretch>
        </p:blipFill>
        <p:spPr bwMode="auto">
          <a:xfrm>
            <a:off x="6453264" y="3413913"/>
            <a:ext cx="2718273" cy="172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3200" y="243570"/>
            <a:ext cx="684193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Обучение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области </a:t>
            </a:r>
            <a:b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цифровых технологий</a:t>
            </a:r>
          </a:p>
        </p:txBody>
      </p:sp>
      <p:pic>
        <p:nvPicPr>
          <p:cNvPr id="1026" name="Picture 2" descr="C:\Users\ckadr_kazanov\Pictures\photo-1494707924465-e1426acb48cb.jpg"/>
          <p:cNvPicPr>
            <a:picLocks noChangeAspect="1" noChangeArrowheads="1"/>
          </p:cNvPicPr>
          <p:nvPr/>
        </p:nvPicPr>
        <p:blipFill>
          <a:blip r:embed="rId5" cstate="print"/>
          <a:srcRect b="3775"/>
          <a:stretch>
            <a:fillRect/>
          </a:stretch>
        </p:blipFill>
        <p:spPr bwMode="auto">
          <a:xfrm>
            <a:off x="6453264" y="1706956"/>
            <a:ext cx="2690736" cy="1728000"/>
          </a:xfrm>
          <a:prstGeom prst="rect">
            <a:avLst/>
          </a:prstGeom>
          <a:noFill/>
        </p:spPr>
      </p:pic>
      <p:sp>
        <p:nvSpPr>
          <p:cNvPr id="27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15325" y="4857750"/>
            <a:ext cx="4254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3360" y="-611187"/>
            <a:ext cx="3863339" cy="1440000"/>
          </a:xfrm>
          <a:prstGeom prst="rect">
            <a:avLst/>
          </a:prstGeom>
          <a:solidFill>
            <a:srgbClr val="45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6" name="Picture 6" descr="Картинки по запросу activ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106975"/>
            <a:ext cx="4259263" cy="26337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3200" y="243570"/>
            <a:ext cx="89408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Самовыдвижение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инициатива «снизу»</a:t>
            </a: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208154" y="1601788"/>
            <a:ext cx="4363846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требований к подаче заявки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возможности на базе Сервисного портала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комплексной системы отбора лучших кандидатов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порядка обработки заявок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системы обратной связи</a:t>
            </a:r>
            <a:endParaRPr lang="ru-RU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201613" y="1070373"/>
            <a:ext cx="3709987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Ключевые</a:t>
            </a:r>
            <a:r>
              <a:rPr lang="ru-RU" sz="1400" b="1" dirty="0" smtClean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моменты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9238" y="1475763"/>
            <a:ext cx="4032000" cy="0"/>
          </a:xfrm>
          <a:prstGeom prst="line">
            <a:avLst/>
          </a:prstGeom>
          <a:ln w="28575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571999" y="3739969"/>
            <a:ext cx="4259263" cy="971687"/>
          </a:xfrm>
          <a:prstGeom prst="rect">
            <a:avLst/>
          </a:prstGeom>
          <a:solidFill>
            <a:srgbClr val="45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4572001" y="3923165"/>
            <a:ext cx="4259262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</a:rPr>
              <a:t>Возможность каждого заявить о себе!</a:t>
            </a:r>
            <a:endParaRPr lang="ru-RU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220854" y="3660775"/>
            <a:ext cx="4363846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прозрачности формирования резерва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Появление новых источников поиска кандидатов</a:t>
            </a:r>
          </a:p>
          <a:p>
            <a:pPr marL="180975" indent="-180975">
              <a:lnSpc>
                <a:spcPts val="1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Появление возможности у любого работника самостоятельно влиять на свое карьерное продвижение</a:t>
            </a: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214313" y="3129360"/>
            <a:ext cx="4319587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Ожидаемые </a:t>
            </a:r>
            <a:r>
              <a:rPr lang="ru-RU" sz="2400" b="1" dirty="0" smtClean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61938" y="3534750"/>
            <a:ext cx="4032000" cy="0"/>
          </a:xfrm>
          <a:prstGeom prst="line">
            <a:avLst/>
          </a:prstGeom>
          <a:ln w="28575">
            <a:solidFill>
              <a:srgbClr val="455D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43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13360" y="-611187"/>
            <a:ext cx="3863339" cy="14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47650" y="276225"/>
            <a:ext cx="684193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Наставничество 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Номер слайда 56"/>
          <p:cNvSpPr>
            <a:spLocks noGrp="1"/>
          </p:cNvSpPr>
          <p:nvPr>
            <p:ph type="sldNum" sz="quarter" idx="4"/>
          </p:nvPr>
        </p:nvSpPr>
        <p:spPr>
          <a:xfrm>
            <a:off x="242888" y="4869624"/>
            <a:ext cx="2133600" cy="273844"/>
          </a:xfrm>
        </p:spPr>
        <p:txBody>
          <a:bodyPr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8401051" y="4901809"/>
            <a:ext cx="324000" cy="135731"/>
            <a:chOff x="5385680" y="6487509"/>
            <a:chExt cx="1039813" cy="461962"/>
          </a:xfrm>
        </p:grpSpPr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42888" y="906463"/>
            <a:ext cx="3492000" cy="196081"/>
          </a:xfrm>
          <a:prstGeom prst="roundRect">
            <a:avLst>
              <a:gd name="adj" fmla="val 4784"/>
            </a:avLst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производстве</a:t>
            </a:r>
          </a:p>
        </p:txBody>
      </p:sp>
      <p:sp>
        <p:nvSpPr>
          <p:cNvPr id="38" name="Прямоугольник 57"/>
          <p:cNvSpPr>
            <a:spLocks noChangeArrowheads="1"/>
          </p:cNvSpPr>
          <p:nvPr/>
        </p:nvSpPr>
        <p:spPr bwMode="auto">
          <a:xfrm>
            <a:off x="4429604" y="908324"/>
            <a:ext cx="3492000" cy="192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управлении</a:t>
            </a:r>
          </a:p>
        </p:txBody>
      </p:sp>
      <p:grpSp>
        <p:nvGrpSpPr>
          <p:cNvPr id="3" name="Группа 38"/>
          <p:cNvGrpSpPr/>
          <p:nvPr/>
        </p:nvGrpSpPr>
        <p:grpSpPr>
          <a:xfrm>
            <a:off x="4388761" y="1030088"/>
            <a:ext cx="4500000" cy="584775"/>
            <a:chOff x="114271" y="891540"/>
            <a:chExt cx="4533929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681711" y="1039272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Отбор наставляемых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4271" y="891540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grpSp>
        <p:nvGrpSpPr>
          <p:cNvPr id="4" name="Группа 44"/>
          <p:cNvGrpSpPr/>
          <p:nvPr/>
        </p:nvGrpSpPr>
        <p:grpSpPr>
          <a:xfrm>
            <a:off x="4388761" y="1953760"/>
            <a:ext cx="4500000" cy="584775"/>
            <a:chOff x="114271" y="1403818"/>
            <a:chExt cx="4533929" cy="584775"/>
          </a:xfrm>
        </p:grpSpPr>
        <p:sp>
          <p:nvSpPr>
            <p:cNvPr id="47" name="TextBox 46"/>
            <p:cNvSpPr txBox="1"/>
            <p:nvPr/>
          </p:nvSpPr>
          <p:spPr>
            <a:xfrm>
              <a:off x="681711" y="1582030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Закрепление наставников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4271" y="1403818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pSp>
        <p:nvGrpSpPr>
          <p:cNvPr id="5" name="Группа 52"/>
          <p:cNvGrpSpPr/>
          <p:nvPr/>
        </p:nvGrpSpPr>
        <p:grpSpPr>
          <a:xfrm>
            <a:off x="4388761" y="3302402"/>
            <a:ext cx="4500000" cy="584775"/>
            <a:chOff x="144007" y="1986247"/>
            <a:chExt cx="4502459" cy="584775"/>
          </a:xfrm>
        </p:grpSpPr>
        <p:sp>
          <p:nvSpPr>
            <p:cNvPr id="54" name="TextBox 53"/>
            <p:cNvSpPr txBox="1"/>
            <p:nvPr/>
          </p:nvSpPr>
          <p:spPr>
            <a:xfrm>
              <a:off x="679977" y="2133979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Обучение наставников и наставляемых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4007" y="1986247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grpSp>
        <p:nvGrpSpPr>
          <p:cNvPr id="6" name="Группа 57"/>
          <p:cNvGrpSpPr/>
          <p:nvPr/>
        </p:nvGrpSpPr>
        <p:grpSpPr>
          <a:xfrm>
            <a:off x="4388761" y="3856788"/>
            <a:ext cx="4500000" cy="584775"/>
            <a:chOff x="114271" y="2570119"/>
            <a:chExt cx="4533929" cy="584775"/>
          </a:xfrm>
        </p:grpSpPr>
        <p:sp>
          <p:nvSpPr>
            <p:cNvPr id="59" name="TextBox 58"/>
            <p:cNvSpPr txBox="1"/>
            <p:nvPr/>
          </p:nvSpPr>
          <p:spPr>
            <a:xfrm>
              <a:off x="681711" y="2717851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Сопровождение процесса наставничества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271" y="2570119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</p:grpSp>
      <p:grpSp>
        <p:nvGrpSpPr>
          <p:cNvPr id="7" name="Группа 60"/>
          <p:cNvGrpSpPr/>
          <p:nvPr/>
        </p:nvGrpSpPr>
        <p:grpSpPr>
          <a:xfrm>
            <a:off x="4388761" y="4371028"/>
            <a:ext cx="4500000" cy="584775"/>
            <a:chOff x="114271" y="2865430"/>
            <a:chExt cx="4532195" cy="584775"/>
          </a:xfrm>
        </p:grpSpPr>
        <p:sp>
          <p:nvSpPr>
            <p:cNvPr id="62" name="TextBox 61"/>
            <p:cNvSpPr txBox="1"/>
            <p:nvPr/>
          </p:nvSpPr>
          <p:spPr>
            <a:xfrm>
              <a:off x="679977" y="3013162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Каскадирование на региональный уровень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4271" y="2865430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endPara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994469" y="1439347"/>
            <a:ext cx="4320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2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Стратегический резерв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4469" y="1688233"/>
            <a:ext cx="4320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2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Лидеры России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4469" y="1937119"/>
            <a:ext cx="4320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2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Лидеры перемен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94469" y="2862727"/>
            <a:ext cx="4320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82563">
              <a:lnSpc>
                <a:spcPts val="12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Руководители филиалов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94469" y="3111616"/>
            <a:ext cx="4320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82563">
              <a:lnSpc>
                <a:spcPts val="12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Руководители линейного уровня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94469" y="2434304"/>
            <a:ext cx="4320000" cy="425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300"/>
              </a:lnSpc>
              <a:buFont typeface="Wingdings" pitchFamily="2" charset="2"/>
              <a:buChar char="ü"/>
            </a:pP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Заместители генерального директора,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директора ОАО «РЖД»</a:t>
            </a:r>
          </a:p>
        </p:txBody>
      </p:sp>
      <p:grpSp>
        <p:nvGrpSpPr>
          <p:cNvPr id="8" name="Группа 70"/>
          <p:cNvGrpSpPr/>
          <p:nvPr/>
        </p:nvGrpSpPr>
        <p:grpSpPr>
          <a:xfrm>
            <a:off x="240344" y="1099348"/>
            <a:ext cx="4032000" cy="532369"/>
            <a:chOff x="114271" y="891540"/>
            <a:chExt cx="4533929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681711" y="1039272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Исторически развито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4271" y="891540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Wingdings"/>
                </a:rPr>
                <a:t></a:t>
              </a:r>
              <a:endPara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Группа 75"/>
          <p:cNvGrpSpPr/>
          <p:nvPr/>
        </p:nvGrpSpPr>
        <p:grpSpPr>
          <a:xfrm>
            <a:off x="240344" y="1543414"/>
            <a:ext cx="4032000" cy="513324"/>
            <a:chOff x="114271" y="1403818"/>
            <a:chExt cx="4533929" cy="584775"/>
          </a:xfrm>
        </p:grpSpPr>
        <p:sp>
          <p:nvSpPr>
            <p:cNvPr id="81" name="TextBox 80"/>
            <p:cNvSpPr txBox="1"/>
            <p:nvPr/>
          </p:nvSpPr>
          <p:spPr>
            <a:xfrm>
              <a:off x="681711" y="1582030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Неотъемлемая часть технического процесса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4271" y="1403818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Wingdings"/>
                </a:rPr>
                <a:t></a:t>
              </a:r>
              <a:endPara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Группа 82"/>
          <p:cNvGrpSpPr/>
          <p:nvPr/>
        </p:nvGrpSpPr>
        <p:grpSpPr>
          <a:xfrm>
            <a:off x="240344" y="2056738"/>
            <a:ext cx="4032000" cy="481797"/>
            <a:chOff x="144007" y="1986247"/>
            <a:chExt cx="4502459" cy="584775"/>
          </a:xfrm>
        </p:grpSpPr>
        <p:sp>
          <p:nvSpPr>
            <p:cNvPr id="84" name="TextBox 83"/>
            <p:cNvSpPr txBox="1"/>
            <p:nvPr/>
          </p:nvSpPr>
          <p:spPr>
            <a:xfrm>
              <a:off x="679977" y="2133979"/>
              <a:ext cx="3966489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Обязательное наличие наставника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4007" y="1986247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Wingdings"/>
                </a:rPr>
                <a:t></a:t>
              </a:r>
              <a:endPara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Группа 85"/>
          <p:cNvGrpSpPr/>
          <p:nvPr/>
        </p:nvGrpSpPr>
        <p:grpSpPr>
          <a:xfrm>
            <a:off x="240344" y="2570065"/>
            <a:ext cx="4032000" cy="437042"/>
            <a:chOff x="114271" y="2570119"/>
            <a:chExt cx="4533929" cy="584775"/>
          </a:xfrm>
        </p:grpSpPr>
        <p:sp>
          <p:nvSpPr>
            <p:cNvPr id="90" name="TextBox 89"/>
            <p:cNvSpPr txBox="1"/>
            <p:nvPr/>
          </p:nvSpPr>
          <p:spPr>
            <a:xfrm>
              <a:off x="681712" y="2717851"/>
              <a:ext cx="3966488" cy="28931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Мотивация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4271" y="2570119"/>
              <a:ext cx="739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Wingdings"/>
                </a:rPr>
                <a:t></a:t>
              </a:r>
              <a:endPara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95" name="Picture 2" descr="Почему стабильность — это не то, что сегодня нужно бизнесу: опыт компании Sams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695" y="3173771"/>
            <a:ext cx="2751418" cy="1704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"/>
            <a:ext cx="9144461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1569" y="1778904"/>
            <a:ext cx="467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Поэтапное подключение всех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работников ОАО «РЖД»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62" y="2723821"/>
            <a:ext cx="464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Разработка нового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функционала и сервисов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Номер слайда 56"/>
          <p:cNvSpPr>
            <a:spLocks noGrp="1"/>
          </p:cNvSpPr>
          <p:nvPr>
            <p:ph type="sldNum" sz="quarter" idx="4"/>
          </p:nvPr>
        </p:nvSpPr>
        <p:spPr>
          <a:xfrm>
            <a:off x="242888" y="4869624"/>
            <a:ext cx="2133600" cy="273844"/>
          </a:xfrm>
        </p:spPr>
        <p:txBody>
          <a:bodyPr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Z:\9 Информационное обеспечение\4_Презентации\Презентации\ССЮ на Приволжской ж.д\smartmockups_ja3l10kd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5" t="19232" r="13789" b="16603"/>
          <a:stretch>
            <a:fillRect/>
          </a:stretch>
        </p:blipFill>
        <p:spPr bwMode="auto">
          <a:xfrm>
            <a:off x="4597401" y="1495081"/>
            <a:ext cx="4433888" cy="2575795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205985" y="2042239"/>
            <a:ext cx="241300" cy="241300"/>
            <a:chOff x="349568" y="1266983"/>
            <a:chExt cx="241300" cy="241300"/>
          </a:xfrm>
        </p:grpSpPr>
        <p:sp>
          <p:nvSpPr>
            <p:cNvPr id="11" name="Овал 10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205985" y="2912900"/>
            <a:ext cx="241300" cy="241300"/>
            <a:chOff x="349568" y="1266983"/>
            <a:chExt cx="241300" cy="241300"/>
          </a:xfrm>
        </p:grpSpPr>
        <p:sp>
          <p:nvSpPr>
            <p:cNvPr id="16" name="Овал 15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62084" y="-625475"/>
            <a:ext cx="395986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775" y="114300"/>
            <a:ext cx="892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Сервисный портал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работника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3jh33bzyw1wep.cloudfront.net/s3/W1siZiIsIjIwMTcvMDgvMjIvMTkvMzQvMTUvNDMzL1VudGl0bGVkIGRlc2lnbigxMCkuanBnIl0sWyJwIiwidGh1bWIiLCIxMDAweDkwMFx1MDAzZSJd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" y="-1357099"/>
            <a:ext cx="9143999" cy="914399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983542" y="1146517"/>
            <a:ext cx="2067954" cy="20679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53D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31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9422"/>
            <a:ext cx="9144000" cy="8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4"/>
          <p:cNvSpPr txBox="1">
            <a:spLocks/>
          </p:cNvSpPr>
          <p:nvPr/>
        </p:nvSpPr>
        <p:spPr>
          <a:xfrm>
            <a:off x="898326" y="4329411"/>
            <a:ext cx="5514509" cy="84873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одзаголовок 24"/>
          <p:cNvSpPr txBox="1">
            <a:spLocks/>
          </p:cNvSpPr>
          <p:nvPr/>
        </p:nvSpPr>
        <p:spPr>
          <a:xfrm>
            <a:off x="281108" y="4413232"/>
            <a:ext cx="6660712" cy="848731"/>
          </a:xfrm>
          <a:prstGeom prst="rect">
            <a:avLst/>
          </a:prstGeom>
        </p:spPr>
        <p:txBody>
          <a:bodyPr/>
          <a:lstStyle/>
          <a:p>
            <a:pPr lvl="0" eaLnBrk="0" hangingPunct="0">
              <a:lnSpc>
                <a:spcPts val="12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Первый заместитель начальника </a:t>
            </a:r>
            <a:b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Департамента управления персоналом</a:t>
            </a:r>
          </a:p>
          <a:p>
            <a:pPr lvl="0" eaLnBrk="0" hangingPunct="0">
              <a:lnSpc>
                <a:spcPts val="1200"/>
              </a:lnSpc>
              <a:spcBef>
                <a:spcPts val="600"/>
              </a:spcBef>
              <a:defRPr/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Николай Александрович Захаров</a:t>
            </a: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1920777" y="2050286"/>
            <a:ext cx="3329403" cy="4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</a:pPr>
            <a:r>
              <a:rPr lang="ru-RU" sz="3800" b="1" dirty="0" smtClean="0">
                <a:solidFill>
                  <a:schemeClr val="bg1"/>
                </a:solidFill>
                <a:latin typeface="Verdana" pitchFamily="34" charset="0"/>
              </a:rPr>
              <a:t>КАДРЫ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34313" y="191067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800"/>
              </a:lnSpc>
              <a:spcBef>
                <a:spcPts val="1200"/>
              </a:spcBef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для цифровых </a:t>
            </a:r>
            <a:b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железных дорог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Q:\Презентация\dmitrii-vaccinium-22833-un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7675"/>
            <a:ext cx="9147096" cy="60769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9079" y="-611187"/>
            <a:ext cx="2453641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3200" y="243570"/>
            <a:ext cx="68419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Специфика компании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0886" y="1552722"/>
            <a:ext cx="2321069" cy="2214970"/>
            <a:chOff x="30886" y="1552722"/>
            <a:chExt cx="2321069" cy="2214970"/>
          </a:xfrm>
        </p:grpSpPr>
        <p:sp>
          <p:nvSpPr>
            <p:cNvPr id="19" name="TextBox 44"/>
            <p:cNvSpPr txBox="1">
              <a:spLocks noChangeArrowheads="1"/>
            </p:cNvSpPr>
            <p:nvPr/>
          </p:nvSpPr>
          <p:spPr bwMode="auto">
            <a:xfrm>
              <a:off x="30886" y="1552722"/>
              <a:ext cx="23210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600" dirty="0" smtClean="0">
                  <a:solidFill>
                    <a:schemeClr val="bg1"/>
                  </a:solidFill>
                  <a:latin typeface="Verdana" pitchFamily="34" charset="0"/>
                </a:rPr>
                <a:t>~</a:t>
              </a:r>
              <a:r>
                <a:rPr lang="ru-RU" sz="3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1 </a:t>
              </a:r>
              <a:r>
                <a:rPr lang="ru-RU" sz="36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млн</a:t>
              </a:r>
              <a:r>
                <a:rPr lang="ru-RU" sz="3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 </a:t>
              </a:r>
              <a:endParaRPr lang="ru-RU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5154" y="3367261"/>
              <a:ext cx="2072533" cy="400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Крупнейший работодатель в РФ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6522" y="2068415"/>
              <a:ext cx="20697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чел. в холдинге</a:t>
              </a:r>
              <a:endParaRPr lang="ru-RU" sz="1600" b="1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5420" y="3276547"/>
              <a:ext cx="187200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2291552" y="1552722"/>
            <a:ext cx="2321069" cy="2214970"/>
            <a:chOff x="2583082" y="1552722"/>
            <a:chExt cx="2321069" cy="2214970"/>
          </a:xfrm>
        </p:grpSpPr>
        <p:sp>
          <p:nvSpPr>
            <p:cNvPr id="16" name="TextBox 44"/>
            <p:cNvSpPr txBox="1">
              <a:spLocks noChangeArrowheads="1"/>
            </p:cNvSpPr>
            <p:nvPr/>
          </p:nvSpPr>
          <p:spPr bwMode="auto">
            <a:xfrm>
              <a:off x="2583082" y="1552722"/>
              <a:ext cx="23210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3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78 </a:t>
              </a:r>
              <a:endParaRPr lang="ru-RU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07350" y="3367261"/>
              <a:ext cx="2072533" cy="400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Присутствие на территории страны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834553" y="2068415"/>
              <a:ext cx="18181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субъектов РФ</a:t>
              </a:r>
              <a:endParaRPr lang="ru-RU" sz="1600" b="1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07616" y="3276547"/>
              <a:ext cx="187200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4552218" y="1552722"/>
            <a:ext cx="2321069" cy="2214970"/>
            <a:chOff x="4534156" y="1552722"/>
            <a:chExt cx="2321069" cy="2214970"/>
          </a:xfrm>
        </p:grpSpPr>
        <p:sp>
          <p:nvSpPr>
            <p:cNvPr id="23" name="TextBox 44"/>
            <p:cNvSpPr txBox="1">
              <a:spLocks noChangeArrowheads="1"/>
            </p:cNvSpPr>
            <p:nvPr/>
          </p:nvSpPr>
          <p:spPr bwMode="auto">
            <a:xfrm>
              <a:off x="4534156" y="1552722"/>
              <a:ext cx="23210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3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2/3 </a:t>
              </a:r>
              <a:endParaRPr lang="ru-RU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58424" y="3367261"/>
              <a:ext cx="2072533" cy="400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Среди всех должностей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107029" y="2068415"/>
              <a:ext cx="11753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рабочие</a:t>
              </a:r>
              <a:endParaRPr lang="ru-RU" sz="1600" b="1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758690" y="3276547"/>
              <a:ext cx="187200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812885" y="1552722"/>
            <a:ext cx="2321069" cy="2522746"/>
            <a:chOff x="6812885" y="1552722"/>
            <a:chExt cx="2321069" cy="2522746"/>
          </a:xfrm>
        </p:grpSpPr>
        <p:sp>
          <p:nvSpPr>
            <p:cNvPr id="27" name="TextBox 44"/>
            <p:cNvSpPr txBox="1">
              <a:spLocks noChangeArrowheads="1"/>
            </p:cNvSpPr>
            <p:nvPr/>
          </p:nvSpPr>
          <p:spPr bwMode="auto">
            <a:xfrm>
              <a:off x="6812885" y="1552722"/>
              <a:ext cx="23210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36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24/7</a:t>
              </a:r>
              <a:endParaRPr lang="ru-RU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937153" y="3367261"/>
              <a:ext cx="2072533" cy="708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Беспрерывная поддержка перевозочного процесса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473924" y="2068415"/>
              <a:ext cx="9989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работа</a:t>
              </a:r>
              <a:endParaRPr lang="ru-RU" sz="1600" b="1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037419" y="3276547"/>
              <a:ext cx="187200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15325" y="4857750"/>
            <a:ext cx="42545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205672" y="-611187"/>
            <a:ext cx="3029267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6" descr="Картинки по запросу big data train"/>
          <p:cNvPicPr>
            <a:picLocks noChangeAspect="1" noChangeArrowheads="1"/>
          </p:cNvPicPr>
          <p:nvPr/>
        </p:nvPicPr>
        <p:blipFill>
          <a:blip r:embed="rId3" cstate="print"/>
          <a:srcRect t="-32" r="10054" b="142"/>
          <a:stretch>
            <a:fillRect/>
          </a:stretch>
        </p:blipFill>
        <p:spPr bwMode="auto">
          <a:xfrm>
            <a:off x="315913" y="1350946"/>
            <a:ext cx="2772000" cy="17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РумянцеваПС\Desktop\134165824970a61adc2.11195989.jpg"/>
          <p:cNvPicPr>
            <a:picLocks noChangeAspect="1" noChangeArrowheads="1"/>
          </p:cNvPicPr>
          <p:nvPr/>
        </p:nvPicPr>
        <p:blipFill>
          <a:blip r:embed="rId4" cstate="print"/>
          <a:srcRect t="107" b="-87"/>
          <a:stretch>
            <a:fillRect/>
          </a:stretch>
        </p:blipFill>
        <p:spPr bwMode="auto">
          <a:xfrm>
            <a:off x="6059263" y="1349101"/>
            <a:ext cx="2772000" cy="1734142"/>
          </a:xfrm>
          <a:prstGeom prst="rect">
            <a:avLst/>
          </a:prstGeom>
          <a:noFill/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 t="9603" r="4296" b="2974"/>
          <a:stretch>
            <a:fillRect/>
          </a:stretch>
        </p:blipFill>
        <p:spPr bwMode="auto">
          <a:xfrm>
            <a:off x="3187588" y="1351280"/>
            <a:ext cx="2772000" cy="173196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15913" y="3076893"/>
            <a:ext cx="27720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7588" y="3076893"/>
            <a:ext cx="27720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59263" y="3076893"/>
            <a:ext cx="2772000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5" name="TextBox 68"/>
          <p:cNvSpPr txBox="1">
            <a:spLocks noChangeArrowheads="1"/>
          </p:cNvSpPr>
          <p:nvPr/>
        </p:nvSpPr>
        <p:spPr bwMode="auto">
          <a:xfrm>
            <a:off x="351913" y="3519894"/>
            <a:ext cx="2700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Автоматизация процессов</a:t>
            </a:r>
          </a:p>
        </p:txBody>
      </p:sp>
      <p:sp>
        <p:nvSpPr>
          <p:cNvPr id="7177" name="TextBox 70"/>
          <p:cNvSpPr txBox="1">
            <a:spLocks noChangeArrowheads="1"/>
          </p:cNvSpPr>
          <p:nvPr/>
        </p:nvSpPr>
        <p:spPr bwMode="auto">
          <a:xfrm>
            <a:off x="3223588" y="3289062"/>
            <a:ext cx="270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Готовность работать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новым поколением</a:t>
            </a:r>
          </a:p>
        </p:txBody>
      </p:sp>
      <p:sp>
        <p:nvSpPr>
          <p:cNvPr id="13" name="TextBox 70"/>
          <p:cNvSpPr txBox="1">
            <a:spLocks noChangeArrowheads="1"/>
          </p:cNvSpPr>
          <p:nvPr/>
        </p:nvSpPr>
        <p:spPr bwMode="auto">
          <a:xfrm>
            <a:off x="6095263" y="3404478"/>
            <a:ext cx="2700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Скорость реализации решений</a:t>
            </a:r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960" y="243570"/>
            <a:ext cx="68419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Вызовы? </a:t>
            </a: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Возможности!</a:t>
            </a:r>
          </a:p>
        </p:txBody>
      </p:sp>
      <p:sp>
        <p:nvSpPr>
          <p:cNvPr id="20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52413" y="3508456"/>
            <a:ext cx="8640762" cy="1260000"/>
          </a:xfrm>
          <a:prstGeom prst="rect">
            <a:avLst/>
          </a:prstGeom>
          <a:solidFill>
            <a:schemeClr val="bg1"/>
          </a:solidFill>
          <a:ln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2248456"/>
            <a:ext cx="9144000" cy="1260000"/>
          </a:xfrm>
          <a:prstGeom prst="rect">
            <a:avLst/>
          </a:prstGeom>
          <a:solidFill>
            <a:srgbClr val="455D70"/>
          </a:solidFill>
          <a:ln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2413" y="988456"/>
            <a:ext cx="8640762" cy="1260000"/>
          </a:xfrm>
          <a:prstGeom prst="rect">
            <a:avLst/>
          </a:prstGeom>
          <a:solidFill>
            <a:schemeClr val="bg1"/>
          </a:solidFill>
          <a:ln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413" y="988456"/>
            <a:ext cx="4133850" cy="37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55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3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2746693" y="3556934"/>
            <a:ext cx="900000" cy="900000"/>
          </a:xfrm>
          <a:prstGeom prst="ellipse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 l="-7000" r="-7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746693" y="1396663"/>
            <a:ext cx="900000" cy="900000"/>
          </a:xfrm>
          <a:prstGeom prst="ellipse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3297124" y="2408023"/>
            <a:ext cx="900000" cy="900000"/>
          </a:xfrm>
          <a:prstGeom prst="ellipse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 l="-23000" r="-23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251991" y="1396663"/>
            <a:ext cx="900000" cy="900000"/>
          </a:xfrm>
          <a:prstGeom prst="ellipse">
            <a:avLst/>
          </a:prstGeom>
          <a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2633305" y="1042248"/>
            <a:ext cx="20478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БОЛЬШИЕ ДАННЫЕ </a:t>
            </a:r>
          </a:p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Big</a:t>
            </a:r>
            <a:r>
              <a:rPr lang="ru-RU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ru-RU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28604" y="4434549"/>
            <a:ext cx="197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ИНТЕРНЕТ </a:t>
            </a:r>
            <a:r>
              <a:rPr lang="ru-RU" sz="1000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ВЕЩЕЙ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20296" y="2672302"/>
            <a:ext cx="23780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ВЫСОКОСКОРОСТНАЯ </a:t>
            </a:r>
            <a:br>
              <a:rPr lang="ru-RU" sz="1000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СЕТЬ </a:t>
            </a:r>
            <a:r>
              <a:rPr lang="ru-RU" sz="1000" b="1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ПЕРЕДАЧИ ДАННЫХ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15582" y="1042248"/>
            <a:ext cx="18002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МОБИЛЬНЫЕ ПРИЛОЖЕНИЯ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55118" y="3306870"/>
            <a:ext cx="29114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200"/>
              </a:lnSpc>
              <a:defRPr/>
            </a:pPr>
            <a:r>
              <a:rPr lang="ru-RU" sz="1000" b="1" dirty="0">
                <a:solidFill>
                  <a:srgbClr val="455D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ИНТЕЛЛЕКТУАЛЬНЫЕ СИСТЕМЫ</a:t>
            </a:r>
          </a:p>
        </p:txBody>
      </p:sp>
      <p:sp>
        <p:nvSpPr>
          <p:cNvPr id="8221" name="Скругленный прямоугольник 21"/>
          <p:cNvSpPr>
            <a:spLocks noChangeArrowheads="1"/>
          </p:cNvSpPr>
          <p:nvPr/>
        </p:nvSpPr>
        <p:spPr bwMode="auto">
          <a:xfrm>
            <a:off x="252413" y="1264513"/>
            <a:ext cx="2160587" cy="707886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Предсказательная диагностика технического состояния инфраструктуры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222" name="Скругленный прямоугольник 22"/>
          <p:cNvSpPr>
            <a:spLocks noChangeArrowheads="1"/>
          </p:cNvSpPr>
          <p:nvPr/>
        </p:nvSpPr>
        <p:spPr bwMode="auto">
          <a:xfrm>
            <a:off x="252413" y="3930494"/>
            <a:ext cx="2160587" cy="4159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Чат-бот бронирования билетов</a:t>
            </a:r>
          </a:p>
        </p:txBody>
      </p:sp>
      <p:sp>
        <p:nvSpPr>
          <p:cNvPr id="8223" name="Скругленный прямоугольник 23"/>
          <p:cNvSpPr>
            <a:spLocks noChangeArrowheads="1"/>
          </p:cNvSpPr>
          <p:nvPr/>
        </p:nvSpPr>
        <p:spPr bwMode="auto">
          <a:xfrm>
            <a:off x="252413" y="2401730"/>
            <a:ext cx="2160587" cy="95345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Контроль состояния подвижного состава и машинистов, диагностика инфраструктуры  </a:t>
            </a:r>
          </a:p>
        </p:txBody>
      </p:sp>
      <p:sp>
        <p:nvSpPr>
          <p:cNvPr id="8224" name="Скругленный прямоугольник 24"/>
          <p:cNvSpPr>
            <a:spLocks noChangeArrowheads="1"/>
          </p:cNvSpPr>
          <p:nvPr/>
        </p:nvSpPr>
        <p:spPr bwMode="auto">
          <a:xfrm>
            <a:off x="6732588" y="1388269"/>
            <a:ext cx="2160587" cy="4603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Электронный документооборот</a:t>
            </a:r>
          </a:p>
        </p:txBody>
      </p:sp>
      <p:sp>
        <p:nvSpPr>
          <p:cNvPr id="8225" name="Скругленный прямоугольник 25"/>
          <p:cNvSpPr>
            <a:spLocks noChangeArrowheads="1"/>
          </p:cNvSpPr>
          <p:nvPr/>
        </p:nvSpPr>
        <p:spPr bwMode="auto">
          <a:xfrm>
            <a:off x="6732588" y="2409350"/>
            <a:ext cx="2160587" cy="938212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Дистанционное управление маневровым локомотивом</a:t>
            </a:r>
          </a:p>
          <a:p>
            <a:pPr algn="ctr" eaLnBrk="0" hangingPunct="0">
              <a:spcAft>
                <a:spcPts val="600"/>
              </a:spcAft>
            </a:pPr>
            <a:r>
              <a:rPr lang="ru-RU" sz="10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рабочее место машиниста, рабочее место руководителя</a:t>
            </a:r>
          </a:p>
        </p:txBody>
      </p:sp>
      <p:sp>
        <p:nvSpPr>
          <p:cNvPr id="8226" name="Скругленный прямоугольник 27"/>
          <p:cNvSpPr>
            <a:spLocks noChangeArrowheads="1"/>
          </p:cNvSpPr>
          <p:nvPr/>
        </p:nvSpPr>
        <p:spPr bwMode="auto">
          <a:xfrm>
            <a:off x="6732588" y="3997963"/>
            <a:ext cx="2160587" cy="2809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ru-RU" sz="1000" b="1">
                <a:latin typeface="Verdana" pitchFamily="34" charset="0"/>
                <a:cs typeface="Tahoma" pitchFamily="34" charset="0"/>
              </a:rPr>
              <a:t>Автоведение поездов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48673" y="-611187"/>
            <a:ext cx="3014028" cy="1440000"/>
          </a:xfrm>
          <a:prstGeom prst="rect">
            <a:avLst/>
          </a:prstGeom>
          <a:solidFill>
            <a:srgbClr val="45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87960" y="243570"/>
            <a:ext cx="68419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Новые </a:t>
            </a: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бизнес-</a:t>
            </a:r>
            <a:r>
              <a:rPr lang="ru-RU" sz="2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</a:t>
            </a:r>
            <a:endParaRPr lang="ru-RU" sz="28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Овал 14"/>
          <p:cNvSpPr>
            <a:spLocks noChangeAspect="1"/>
          </p:cNvSpPr>
          <p:nvPr/>
        </p:nvSpPr>
        <p:spPr>
          <a:xfrm>
            <a:off x="5251991" y="3556934"/>
            <a:ext cx="900000" cy="900000"/>
          </a:xfrm>
          <a:prstGeom prst="ellipse">
            <a:avLst/>
          </a:prstGeom>
          <a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 l="-15000" r="-15000"/>
            </a:stretch>
          </a:blip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0" hangingPunct="0">
              <a:defRPr/>
            </a:pPr>
            <a:r>
              <a:rPr lang="ru-RU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Q:\Презентация\pexels-photo-2536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68891"/>
            <a:ext cx="9439276" cy="629285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3" descr="F:\Презентации\HR саммит\49416.jpg"/>
          <p:cNvPicPr>
            <a:picLocks noChangeAspect="1" noChangeArrowheads="1"/>
          </p:cNvPicPr>
          <p:nvPr/>
        </p:nvPicPr>
        <p:blipFill>
          <a:blip r:embed="rId4" cstate="print"/>
          <a:srcRect l="8786" r="12910"/>
          <a:stretch>
            <a:fillRect/>
          </a:stretch>
        </p:blipFill>
        <p:spPr bwMode="auto">
          <a:xfrm>
            <a:off x="9855196" y="-292100"/>
            <a:ext cx="301706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214313" y="2927350"/>
            <a:ext cx="2698750" cy="1101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параметров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 ремонтов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состоянию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«Общение» между локомотивами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Автоведение</a:t>
            </a:r>
            <a:endParaRPr lang="ru-RU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6164263" y="2927350"/>
            <a:ext cx="2700337" cy="13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состояния объектов инфраструктуры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Движение без светофоров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Высокоточное позиционирование 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Централизованный контроль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взаимодействие объектов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201988" y="2927350"/>
            <a:ext cx="2701925" cy="13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состояния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Планирование ремонтов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состоянию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Автоматическая идентификация</a:t>
            </a:r>
          </a:p>
          <a:p>
            <a:pPr marL="180975" indent="-180975" eaLnBrk="0" hangingPunct="0">
              <a:lnSpc>
                <a:spcPts val="8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Контроль местонахождения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груза</a:t>
            </a:r>
          </a:p>
        </p:txBody>
      </p:sp>
      <p:sp>
        <p:nvSpPr>
          <p:cNvPr id="9231" name="TextBox 17"/>
          <p:cNvSpPr txBox="1">
            <a:spLocks noChangeArrowheads="1"/>
          </p:cNvSpPr>
          <p:nvPr/>
        </p:nvSpPr>
        <p:spPr bwMode="auto">
          <a:xfrm>
            <a:off x="207772" y="2129235"/>
            <a:ext cx="2319337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Цифровой</a:t>
            </a: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локомотив</a:t>
            </a:r>
            <a:endParaRPr lang="ru-RU" sz="2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32" name="TextBox 18"/>
          <p:cNvSpPr txBox="1">
            <a:spLocks noChangeArrowheads="1"/>
          </p:cNvSpPr>
          <p:nvPr/>
        </p:nvSpPr>
        <p:spPr bwMode="auto">
          <a:xfrm>
            <a:off x="3174375" y="2129235"/>
            <a:ext cx="2319338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Цифровой </a:t>
            </a:r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вагон</a:t>
            </a:r>
            <a:endParaRPr lang="ru-RU" sz="20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33" name="TextBox 19"/>
          <p:cNvSpPr txBox="1">
            <a:spLocks noChangeArrowheads="1"/>
          </p:cNvSpPr>
          <p:nvPr/>
        </p:nvSpPr>
        <p:spPr bwMode="auto">
          <a:xfrm>
            <a:off x="6137430" y="2129235"/>
            <a:ext cx="2713037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Цифровая </a:t>
            </a:r>
            <a:r>
              <a:rPr lang="ru-RU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инфраструктура</a:t>
            </a:r>
            <a:endParaRPr lang="ru-RU" sz="1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774" y="-611187"/>
            <a:ext cx="2191869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960" y="243570"/>
            <a:ext cx="68419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Цифровая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железная дорога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5397" y="2801325"/>
            <a:ext cx="270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85055" y="2801325"/>
            <a:ext cx="270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20226" y="2801325"/>
            <a:ext cx="2700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01613" y="953587"/>
            <a:ext cx="8069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Интеллектуальное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управление движением</a:t>
            </a:r>
          </a:p>
          <a:p>
            <a:pPr indent="2667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Безбумажное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взаимодействие</a:t>
            </a:r>
          </a:p>
          <a:p>
            <a:pPr indent="2667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«Гибкое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ценообразование» / транспортные коридоры</a:t>
            </a:r>
          </a:p>
          <a:p>
            <a:pPr indent="2667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err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Логистические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услуги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095750"/>
            <a:ext cx="9144000" cy="639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6" name="TextBox 70"/>
          <p:cNvSpPr txBox="1">
            <a:spLocks noChangeArrowheads="1"/>
          </p:cNvSpPr>
          <p:nvPr/>
        </p:nvSpPr>
        <p:spPr bwMode="auto">
          <a:xfrm>
            <a:off x="252413" y="4086865"/>
            <a:ext cx="86407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технологии влияют на </a:t>
            </a: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</a:t>
            </a:r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численности, новые требования к работнику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2293620" y="-611187"/>
            <a:ext cx="2964180" cy="12512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49931" y="1298515"/>
            <a:ext cx="6751321" cy="25266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Соединительная линия уступом 86"/>
          <p:cNvCxnSpPr>
            <a:stCxn id="36" idx="0"/>
          </p:cNvCxnSpPr>
          <p:nvPr/>
        </p:nvCxnSpPr>
        <p:spPr>
          <a:xfrm rot="5400000" flipH="1" flipV="1">
            <a:off x="6818964" y="1523549"/>
            <a:ext cx="307457" cy="685022"/>
          </a:xfrm>
          <a:prstGeom prst="bentConnector2">
            <a:avLst/>
          </a:prstGeom>
          <a:ln w="28575" cap="sq">
            <a:solidFill>
              <a:schemeClr val="tx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86"/>
          <p:cNvCxnSpPr>
            <a:stCxn id="32" idx="0"/>
          </p:cNvCxnSpPr>
          <p:nvPr/>
        </p:nvCxnSpPr>
        <p:spPr>
          <a:xfrm rot="5400000" flipH="1" flipV="1">
            <a:off x="5308502" y="1825468"/>
            <a:ext cx="297712" cy="685488"/>
          </a:xfrm>
          <a:prstGeom prst="bentConnector2">
            <a:avLst/>
          </a:prstGeom>
          <a:ln w="28575" cap="sq">
            <a:solidFill>
              <a:schemeClr val="tx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86"/>
          <p:cNvCxnSpPr>
            <a:stCxn id="30" idx="0"/>
          </p:cNvCxnSpPr>
          <p:nvPr/>
        </p:nvCxnSpPr>
        <p:spPr>
          <a:xfrm rot="5400000" flipH="1" flipV="1">
            <a:off x="3798039" y="2127388"/>
            <a:ext cx="287968" cy="685952"/>
          </a:xfrm>
          <a:prstGeom prst="bentConnector2">
            <a:avLst/>
          </a:prstGeom>
          <a:ln w="28575" cap="sq">
            <a:solidFill>
              <a:schemeClr val="tx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86"/>
          <p:cNvCxnSpPr>
            <a:stCxn id="27" idx="0"/>
          </p:cNvCxnSpPr>
          <p:nvPr/>
        </p:nvCxnSpPr>
        <p:spPr>
          <a:xfrm rot="5400000" flipH="1" flipV="1">
            <a:off x="1022403" y="3150338"/>
            <a:ext cx="328839" cy="589818"/>
          </a:xfrm>
          <a:prstGeom prst="bentConnector2">
            <a:avLst/>
          </a:prstGeom>
          <a:ln w="28575" cap="sq">
            <a:solidFill>
              <a:schemeClr val="tx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CB6C826-742D-485D-8995-89558B4652C2}"/>
              </a:ext>
            </a:extLst>
          </p:cNvPr>
          <p:cNvSpPr/>
          <p:nvPr/>
        </p:nvSpPr>
        <p:spPr>
          <a:xfrm>
            <a:off x="315913" y="3609666"/>
            <a:ext cx="1152000" cy="5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1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Школьники</a:t>
            </a:r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BB11AB4-0C7C-4D53-8AB8-DD6275E4DB17}"/>
              </a:ext>
            </a:extLst>
          </p:cNvPr>
          <p:cNvSpPr/>
          <p:nvPr/>
        </p:nvSpPr>
        <p:spPr>
          <a:xfrm>
            <a:off x="1615480" y="3282568"/>
            <a:ext cx="1152000" cy="5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8667"/>
            <a:r>
              <a:rPr lang="ru-RU" altLang="en-US" sz="11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Студенты</a:t>
            </a:r>
            <a:endParaRPr lang="en-US" altLang="en-US" sz="11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FD76007-76DF-4513-9FA3-DEA69EA497A7}"/>
              </a:ext>
            </a:extLst>
          </p:cNvPr>
          <p:cNvSpPr/>
          <p:nvPr/>
        </p:nvSpPr>
        <p:spPr>
          <a:xfrm>
            <a:off x="2915047" y="2614348"/>
            <a:ext cx="1368000" cy="9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8667"/>
            <a:r>
              <a:rPr lang="ru-RU" altLang="en-US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Работники</a:t>
            </a:r>
            <a:endParaRPr lang="en-US" altLang="en-US" sz="1100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FD76007-76DF-4513-9FA3-DEA69EA497A7}"/>
              </a:ext>
            </a:extLst>
          </p:cNvPr>
          <p:cNvSpPr/>
          <p:nvPr/>
        </p:nvSpPr>
        <p:spPr>
          <a:xfrm>
            <a:off x="4430614" y="2317068"/>
            <a:ext cx="1368000" cy="9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8667"/>
            <a:r>
              <a:rPr lang="ru-RU" altLang="en-US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Руководители линейных предприятий</a:t>
            </a:r>
            <a:endParaRPr lang="en-US" altLang="en-US" sz="11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FD76007-76DF-4513-9FA3-DEA69EA497A7}"/>
              </a:ext>
            </a:extLst>
          </p:cNvPr>
          <p:cNvSpPr/>
          <p:nvPr/>
        </p:nvSpPr>
        <p:spPr>
          <a:xfrm>
            <a:off x="5946181" y="2019788"/>
            <a:ext cx="1368000" cy="9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8667"/>
            <a:r>
              <a:rPr lang="ru-RU" altLang="en-US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Руководители региональных дирекций, филиалов</a:t>
            </a:r>
            <a:endParaRPr lang="en-US" altLang="en-US" sz="11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FD76007-76DF-4513-9FA3-DEA69EA497A7}"/>
              </a:ext>
            </a:extLst>
          </p:cNvPr>
          <p:cNvSpPr/>
          <p:nvPr/>
        </p:nvSpPr>
        <p:spPr>
          <a:xfrm>
            <a:off x="7461748" y="1714888"/>
            <a:ext cx="1368000" cy="90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8667"/>
            <a:r>
              <a:rPr lang="ru-RU" altLang="en-US" sz="11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Первые руководители филиалов, центрального аппарата</a:t>
            </a:r>
            <a:endParaRPr lang="en-US" altLang="en-US" sz="11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D95CB5B-797C-4DD3-94F8-C008E51D5686}"/>
              </a:ext>
            </a:extLst>
          </p:cNvPr>
          <p:cNvSpPr txBox="1"/>
          <p:nvPr/>
        </p:nvSpPr>
        <p:spPr>
          <a:xfrm>
            <a:off x="6240689" y="1329250"/>
            <a:ext cx="1440000" cy="288000"/>
          </a:xfrm>
          <a:prstGeom prst="rect">
            <a:avLst/>
          </a:prstGeom>
          <a:noFill/>
        </p:spPr>
        <p:txBody>
          <a:bodyPr wrap="square" lIns="48984" tIns="24492" rIns="48984" bIns="24492" rtlCol="0" anchor="ctr">
            <a:noAutofit/>
          </a:bodyPr>
          <a:lstStyle/>
          <a:p>
            <a:pPr algn="ctr"/>
            <a:r>
              <a:rPr lang="ru-RU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Стратегический</a:t>
            </a:r>
          </a:p>
          <a:p>
            <a:pPr algn="ctr"/>
            <a:r>
              <a:rPr lang="ru-RU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резерв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8E3CC97-CE78-4F80-BCE4-025B2D41C4EB}"/>
              </a:ext>
            </a:extLst>
          </p:cNvPr>
          <p:cNvSpPr txBox="1"/>
          <p:nvPr/>
        </p:nvSpPr>
        <p:spPr>
          <a:xfrm>
            <a:off x="4676768" y="1638780"/>
            <a:ext cx="1548000" cy="288000"/>
          </a:xfrm>
          <a:prstGeom prst="rect">
            <a:avLst/>
          </a:prstGeom>
          <a:noFill/>
        </p:spPr>
        <p:txBody>
          <a:bodyPr wrap="square" lIns="48984" tIns="24492" rIns="48984" bIns="24492" rtlCol="0" anchor="ctr">
            <a:noAutofit/>
          </a:bodyPr>
          <a:lstStyle/>
          <a:p>
            <a:pPr algn="ctr"/>
            <a:r>
              <a:rPr lang="ru-RU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Корпоративный</a:t>
            </a:r>
          </a:p>
          <a:p>
            <a:pPr algn="ctr"/>
            <a:r>
              <a:rPr lang="ru-RU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резерв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876ABB5-6CB9-4BF1-AC5F-AD6BB803EF91}"/>
              </a:ext>
            </a:extLst>
          </p:cNvPr>
          <p:cNvSpPr txBox="1"/>
          <p:nvPr/>
        </p:nvSpPr>
        <p:spPr>
          <a:xfrm>
            <a:off x="554149" y="2988233"/>
            <a:ext cx="1260000" cy="288000"/>
          </a:xfrm>
          <a:prstGeom prst="rect">
            <a:avLst/>
          </a:prstGeom>
          <a:noFill/>
        </p:spPr>
        <p:txBody>
          <a:bodyPr wrap="square" lIns="48984" tIns="24492" rIns="48984" bIns="24492" rtlCol="0" anchor="ctr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Профориентация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2102B6D-D69C-4571-BBC4-25031C371DDE}"/>
              </a:ext>
            </a:extLst>
          </p:cNvPr>
          <p:cNvSpPr txBox="1"/>
          <p:nvPr/>
        </p:nvSpPr>
        <p:spPr>
          <a:xfrm>
            <a:off x="1952905" y="2246203"/>
            <a:ext cx="1052317" cy="288000"/>
          </a:xfrm>
          <a:prstGeom prst="rect">
            <a:avLst/>
          </a:prstGeom>
          <a:noFill/>
        </p:spPr>
        <p:txBody>
          <a:bodyPr wrap="square" lIns="48984" tIns="24492" rIns="48984" bIns="24492" rtlCol="0" anchor="ctr">
            <a:no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Целевое обучение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F401093-B0FB-48D7-89B0-E2C7EC17A47F}"/>
              </a:ext>
            </a:extLst>
          </p:cNvPr>
          <p:cNvSpPr txBox="1"/>
          <p:nvPr/>
        </p:nvSpPr>
        <p:spPr>
          <a:xfrm>
            <a:off x="3458456" y="1957590"/>
            <a:ext cx="966705" cy="288000"/>
          </a:xfrm>
          <a:prstGeom prst="rect">
            <a:avLst/>
          </a:prstGeom>
          <a:noFill/>
        </p:spPr>
        <p:txBody>
          <a:bodyPr wrap="square" lIns="48984" tIns="24492" rIns="48984" bIns="24492" rtlCol="0" anchor="ctr">
            <a:noAutofit/>
          </a:bodyPr>
          <a:lstStyle/>
          <a:p>
            <a:pPr algn="ctr"/>
            <a:r>
              <a:rPr lang="ru-RU" sz="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Базовый резерв</a:t>
            </a:r>
          </a:p>
        </p:txBody>
      </p:sp>
      <p:cxnSp>
        <p:nvCxnSpPr>
          <p:cNvPr id="42" name="Соединительная линия уступом 86"/>
          <p:cNvCxnSpPr>
            <a:stCxn id="29" idx="0"/>
          </p:cNvCxnSpPr>
          <p:nvPr/>
        </p:nvCxnSpPr>
        <p:spPr>
          <a:xfrm rot="5400000" flipH="1" flipV="1">
            <a:off x="2146097" y="2658765"/>
            <a:ext cx="669186" cy="578421"/>
          </a:xfrm>
          <a:prstGeom prst="bentConnector3">
            <a:avLst>
              <a:gd name="adj1" fmla="val 99870"/>
            </a:avLst>
          </a:prstGeom>
          <a:ln w="28575" cap="sq">
            <a:solidFill>
              <a:schemeClr val="tx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4211" y="3551087"/>
            <a:ext cx="2630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152400" y="1305641"/>
            <a:ext cx="2741613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168" y="1547753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Внешнее поле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2369027" y="1223010"/>
            <a:ext cx="355123" cy="957263"/>
          </a:xfrm>
          <a:prstGeom prst="rightArrow">
            <a:avLst>
              <a:gd name="adj1" fmla="val 8349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25463" y="1305641"/>
            <a:ext cx="119062" cy="79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39050" y="1305641"/>
            <a:ext cx="61912" cy="79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68830" y="1305641"/>
            <a:ext cx="45719" cy="79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140165" y="4347305"/>
            <a:ext cx="9410979" cy="3903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		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75279" y="4411692"/>
            <a:ext cx="23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Корпоративная культура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38268" y="4411692"/>
            <a:ext cx="23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Коммуникации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21342" y="4411692"/>
            <a:ext cx="1892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</a:t>
            </a:r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3135" y="4411692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960" y="243570"/>
            <a:ext cx="864330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Алгоритм </a:t>
            </a:r>
            <a:r>
              <a:rPr lang="ru-RU" sz="28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продвижения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работника</a:t>
            </a:r>
          </a:p>
          <a:p>
            <a:pPr>
              <a:lnSpc>
                <a:spcPts val="2800"/>
              </a:lnSpc>
            </a:pP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Talent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Management</a:t>
            </a:r>
            <a:endParaRPr lang="ru-RU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315913" y="4345601"/>
            <a:ext cx="182340" cy="393793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1777742" y="4345601"/>
            <a:ext cx="182340" cy="393793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4694477" y="4345601"/>
            <a:ext cx="182340" cy="393793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Нашивка 74"/>
          <p:cNvSpPr/>
          <p:nvPr/>
        </p:nvSpPr>
        <p:spPr>
          <a:xfrm>
            <a:off x="6903720" y="4345601"/>
            <a:ext cx="182340" cy="393793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Нашивка 76"/>
          <p:cNvSpPr/>
          <p:nvPr/>
        </p:nvSpPr>
        <p:spPr>
          <a:xfrm>
            <a:off x="8648923" y="4345601"/>
            <a:ext cx="182340" cy="393793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9" name="Группа 78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80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51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3910771"/>
            <a:ext cx="9144000" cy="777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4953" y="-611187"/>
            <a:ext cx="1779587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14325" y="3914671"/>
            <a:ext cx="851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2018 году на базе трех детских железных дорог в городах </a:t>
            </a:r>
            <a:b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Екатеринбург, Волгоград и Иркутск </a:t>
            </a:r>
            <a:br>
              <a:rPr lang="ru-RU" sz="2000" b="1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будут открыты </a:t>
            </a:r>
            <a:r>
              <a:rPr lang="ru-RU" sz="12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пилотные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проекты детских технопарков «</a:t>
            </a:r>
            <a:r>
              <a:rPr lang="ru-RU" sz="12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Кванториум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2092" y="1193276"/>
            <a:ext cx="69280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Высокотехнологичные площадки для развития инженерных, исследовательских навыков и изобретательского мышления </a:t>
            </a:r>
            <a:b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детей, через решение проектных задач</a:t>
            </a:r>
            <a:endParaRPr lang="en-U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2" descr="C:\Users\Збарсики\Downloads\9195245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0" y="1172863"/>
            <a:ext cx="1238572" cy="6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349588" y="2305769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КВАНТ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9588" y="3164890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VR/AR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3263" y="3057168"/>
            <a:ext cx="216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ПРОМЫШЛЕННЫЙ </a:t>
            </a:r>
          </a:p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ДИЗАЙН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913" y="2305769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ГЕОКВАНТ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913" y="3164890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АВТОКВАНТ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3263" y="2305769"/>
            <a:ext cx="1912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ЭНЕРДЖИКВАНТ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Рисунок 31" descr="VR_AR_230x140_aec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1588" y="3120778"/>
            <a:ext cx="396000" cy="396000"/>
          </a:xfrm>
          <a:prstGeom prst="rect">
            <a:avLst/>
          </a:prstGeom>
        </p:spPr>
      </p:pic>
      <p:pic>
        <p:nvPicPr>
          <p:cNvPr id="33" name="Рисунок 32" descr="Пром диз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9263" y="3120778"/>
            <a:ext cx="432000" cy="396000"/>
          </a:xfrm>
          <a:prstGeom prst="rect">
            <a:avLst/>
          </a:prstGeom>
        </p:spPr>
      </p:pic>
      <p:pic>
        <p:nvPicPr>
          <p:cNvPr id="34" name="Рисунок 33" descr="IT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1588" y="2261657"/>
            <a:ext cx="396000" cy="396000"/>
          </a:xfrm>
          <a:prstGeom prst="rect">
            <a:avLst/>
          </a:prstGeom>
        </p:spPr>
      </p:pic>
      <p:pic>
        <p:nvPicPr>
          <p:cNvPr id="35" name="Рисунок 34" descr="авто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7913" y="3120778"/>
            <a:ext cx="396000" cy="396000"/>
          </a:xfrm>
          <a:prstGeom prst="rect">
            <a:avLst/>
          </a:prstGeom>
        </p:spPr>
      </p:pic>
      <p:pic>
        <p:nvPicPr>
          <p:cNvPr id="36" name="Рисунок 35" descr="гео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7913" y="2261657"/>
            <a:ext cx="396000" cy="396000"/>
          </a:xfrm>
          <a:prstGeom prst="rect">
            <a:avLst/>
          </a:prstGeom>
        </p:spPr>
      </p:pic>
      <p:pic>
        <p:nvPicPr>
          <p:cNvPr id="37" name="Рисунок 36" descr="энерджи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35263" y="2261657"/>
            <a:ext cx="396000" cy="396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3200" y="243570"/>
            <a:ext cx="684193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Детские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технопарки на ДЖД</a:t>
            </a:r>
          </a:p>
        </p:txBody>
      </p:sp>
      <p:sp>
        <p:nvSpPr>
          <p:cNvPr id="43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>
            <a:off x="315913" y="2868613"/>
            <a:ext cx="2448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349588" y="2868613"/>
            <a:ext cx="2448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83263" y="2868613"/>
            <a:ext cx="2448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34776" y="-611187"/>
            <a:ext cx="4944428" cy="1440000"/>
          </a:xfrm>
          <a:prstGeom prst="rect">
            <a:avLst/>
          </a:prstGeom>
          <a:solidFill>
            <a:srgbClr val="45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C:\@doc\БуклетУЦПК\Фотографии для буклета\Дальневосточный УЦПК\Кулунда УЦПК-6.jpg"/>
          <p:cNvPicPr>
            <a:picLocks noChangeAspect="1" noChangeArrowheads="1"/>
          </p:cNvPicPr>
          <p:nvPr/>
        </p:nvPicPr>
        <p:blipFill>
          <a:blip r:embed="rId3" cstate="print"/>
          <a:srcRect l="7657"/>
          <a:stretch>
            <a:fillRect/>
          </a:stretch>
        </p:blipFill>
        <p:spPr bwMode="auto">
          <a:xfrm>
            <a:off x="6179977" y="94851"/>
            <a:ext cx="2952000" cy="1720991"/>
          </a:xfrm>
          <a:prstGeom prst="parallelogram">
            <a:avLst/>
          </a:prstGeom>
          <a:noFill/>
        </p:spPr>
      </p:pic>
      <p:pic>
        <p:nvPicPr>
          <p:cNvPr id="27" name="Picture 2" descr="C:\@doc\БуклетУЦПК\Фотографии для буклета\Северный УЦПК\ЯП СУЦПК Фасад учебного корпуса.JPG"/>
          <p:cNvPicPr>
            <a:picLocks noChangeAspect="1" noChangeArrowheads="1"/>
          </p:cNvPicPr>
          <p:nvPr/>
        </p:nvPicPr>
        <p:blipFill>
          <a:blip r:embed="rId4" cstate="print"/>
          <a:srcRect l="31840" t="35866" r="35810" b="30596"/>
          <a:stretch>
            <a:fillRect/>
          </a:stretch>
        </p:blipFill>
        <p:spPr bwMode="auto">
          <a:xfrm>
            <a:off x="5735472" y="1816511"/>
            <a:ext cx="2952000" cy="1725888"/>
          </a:xfrm>
          <a:prstGeom prst="parallelogram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04775" y="114300"/>
            <a:ext cx="684193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персонала</a:t>
            </a:r>
          </a:p>
          <a:p>
            <a:pPr>
              <a:lnSpc>
                <a:spcPts val="25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задачи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Номер слайда 56"/>
          <p:cNvSpPr>
            <a:spLocks noGrp="1"/>
          </p:cNvSpPr>
          <p:nvPr>
            <p:ph type="sldNum" sz="quarter" idx="4"/>
          </p:nvPr>
        </p:nvSpPr>
        <p:spPr>
          <a:xfrm>
            <a:off x="242888" y="4869624"/>
            <a:ext cx="2133600" cy="273844"/>
          </a:xfrm>
        </p:spPr>
        <p:txBody>
          <a:bodyPr/>
          <a:lstStyle/>
          <a:p>
            <a:fld id="{3057C0BC-B1C2-4E7D-A551-C365F30B92D1}" type="slidenum">
              <a:rPr lang="ru-RU" sz="120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ru-RU" sz="1200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9" y="1018947"/>
            <a:ext cx="5837190" cy="2247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концепции развития Учебных центров профессиональных квалификаций</a:t>
            </a:r>
            <a:endParaRPr lang="ru-RU" sz="1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196" y="2033813"/>
            <a:ext cx="484232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кадрового потенциала учебных центров</a:t>
            </a:r>
            <a:endParaRPr lang="ru-RU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196" y="2463671"/>
            <a:ext cx="484232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инфраструктуры УЦПК</a:t>
            </a:r>
            <a:endParaRPr lang="ru-RU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196" y="1533075"/>
            <a:ext cx="4842323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образовательного процесса</a:t>
            </a:r>
            <a:b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основе </a:t>
            </a: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endParaRPr lang="ru-RU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889" y="3006578"/>
            <a:ext cx="5479731" cy="2247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учебного центра подготовки персонала для ВСМ</a:t>
            </a:r>
            <a:endParaRPr lang="ru-RU" sz="1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8195" y="3559089"/>
            <a:ext cx="484232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Начаты проектные работы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8195" y="3968047"/>
            <a:ext cx="484232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Подготовлены архитектурно-планировочные решения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8195" y="4368581"/>
            <a:ext cx="4842323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Организована работа по изучению зарубежного опыта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716904" y="3528060"/>
            <a:ext cx="2715896" cy="889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172115" y="1803893"/>
            <a:ext cx="253746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820988" y="0"/>
            <a:ext cx="1323012" cy="5257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302348" y="114300"/>
            <a:ext cx="1303020" cy="5143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349568" y="1560158"/>
            <a:ext cx="241300" cy="241300"/>
            <a:chOff x="349568" y="1266983"/>
            <a:chExt cx="241300" cy="241300"/>
          </a:xfrm>
        </p:grpSpPr>
        <p:sp>
          <p:nvSpPr>
            <p:cNvPr id="20" name="Овал 19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1"/>
          <p:cNvGrpSpPr/>
          <p:nvPr/>
        </p:nvGrpSpPr>
        <p:grpSpPr>
          <a:xfrm>
            <a:off x="349568" y="1971915"/>
            <a:ext cx="241300" cy="241300"/>
            <a:chOff x="349568" y="1266983"/>
            <a:chExt cx="241300" cy="241300"/>
          </a:xfrm>
        </p:grpSpPr>
        <p:sp>
          <p:nvSpPr>
            <p:cNvPr id="35" name="Овал 34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6"/>
          <p:cNvGrpSpPr/>
          <p:nvPr/>
        </p:nvGrpSpPr>
        <p:grpSpPr>
          <a:xfrm>
            <a:off x="349568" y="2400070"/>
            <a:ext cx="241300" cy="241300"/>
            <a:chOff x="349568" y="1266983"/>
            <a:chExt cx="241300" cy="241300"/>
          </a:xfrm>
        </p:grpSpPr>
        <p:sp>
          <p:nvSpPr>
            <p:cNvPr id="38" name="Овал 37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2"/>
          <p:cNvGrpSpPr/>
          <p:nvPr/>
        </p:nvGrpSpPr>
        <p:grpSpPr>
          <a:xfrm>
            <a:off x="349568" y="3512305"/>
            <a:ext cx="241300" cy="241300"/>
            <a:chOff x="349568" y="1266983"/>
            <a:chExt cx="241300" cy="241300"/>
          </a:xfrm>
        </p:grpSpPr>
        <p:sp>
          <p:nvSpPr>
            <p:cNvPr id="46" name="Овал 45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47"/>
          <p:cNvGrpSpPr/>
          <p:nvPr/>
        </p:nvGrpSpPr>
        <p:grpSpPr>
          <a:xfrm>
            <a:off x="349568" y="3921263"/>
            <a:ext cx="241300" cy="241300"/>
            <a:chOff x="349568" y="1266983"/>
            <a:chExt cx="241300" cy="241300"/>
          </a:xfrm>
        </p:grpSpPr>
        <p:sp>
          <p:nvSpPr>
            <p:cNvPr id="49" name="Овал 48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50"/>
          <p:cNvGrpSpPr/>
          <p:nvPr/>
        </p:nvGrpSpPr>
        <p:grpSpPr>
          <a:xfrm>
            <a:off x="349568" y="4312537"/>
            <a:ext cx="241300" cy="241300"/>
            <a:chOff x="349568" y="1266983"/>
            <a:chExt cx="241300" cy="241300"/>
          </a:xfrm>
        </p:grpSpPr>
        <p:sp>
          <p:nvSpPr>
            <p:cNvPr id="52" name="Овал 51"/>
            <p:cNvSpPr/>
            <p:nvPr/>
          </p:nvSpPr>
          <p:spPr>
            <a:xfrm>
              <a:off x="349568" y="1266983"/>
              <a:ext cx="241300" cy="241300"/>
            </a:xfrm>
            <a:prstGeom prst="ellips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416243" y="1333658"/>
              <a:ext cx="107950" cy="1079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2" descr="C:\Users\ArhipovEE\Desktop\Збарский А.М\ВСМ\Скоростной центр\Фото центра_Концеп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93" y="3587749"/>
            <a:ext cx="2859707" cy="140335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 flipV="1">
            <a:off x="5297192" y="-22860"/>
            <a:ext cx="1355068" cy="5257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9078" y="-611188"/>
            <a:ext cx="2474597" cy="14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6213" y="1041899"/>
            <a:ext cx="3041617" cy="1021080"/>
          </a:xfrm>
          <a:prstGeom prst="rect">
            <a:avLst/>
          </a:prstGeom>
          <a:solidFill>
            <a:sysClr val="window" lastClr="FFFFFF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21917" tIns="60958" rIns="121917" bIns="60958" anchor="t"/>
          <a:lstStyle/>
          <a:p>
            <a:pPr>
              <a:lnSpc>
                <a:spcPts val="2200"/>
              </a:lnSpc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Российский университет транспорта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9300" y="3224213"/>
            <a:ext cx="646938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Цифровая экономика</a:t>
            </a:r>
            <a:endParaRPr lang="ru-RU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9300" y="3713013"/>
            <a:ext cx="6477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Инфраструктура и эксплуатация ВСМ в России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9299" y="4201813"/>
            <a:ext cx="8081963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Пассажирские перевозки на железнодорожном транспорте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199" y="243570"/>
            <a:ext cx="946467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специалистов в вузах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1254173" y="2261099"/>
            <a:ext cx="2762155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r>
              <a:rPr lang="ru-RU" sz="3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тыс.</a:t>
            </a:r>
            <a:endParaRPr lang="ru-RU" sz="3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900" y="2567936"/>
            <a:ext cx="38227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7659">
              <a:lnSpc>
                <a:spcPct val="80000"/>
              </a:lnSpc>
              <a:spcBef>
                <a:spcPts val="77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абитуриентов, направляемых </a:t>
            </a:r>
            <a:b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обучение Холдингом «РЖД» ежегодно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6510" y="3332952"/>
            <a:ext cx="648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8" name="Прямоугольник 27"/>
          <p:cNvSpPr/>
          <p:nvPr/>
        </p:nvSpPr>
        <p:spPr>
          <a:xfrm>
            <a:off x="-16510" y="3815402"/>
            <a:ext cx="648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4" name="Прямоугольник 33"/>
          <p:cNvSpPr/>
          <p:nvPr/>
        </p:nvSpPr>
        <p:spPr>
          <a:xfrm>
            <a:off x="-16510" y="4297326"/>
            <a:ext cx="648000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6" name="Номер слайда 3"/>
          <p:cNvSpPr txBox="1">
            <a:spLocks/>
          </p:cNvSpPr>
          <p:nvPr/>
        </p:nvSpPr>
        <p:spPr>
          <a:xfrm>
            <a:off x="242888" y="4811406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7C0BC-B1C2-4E7D-A551-C365F30B92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8362951" y="4892284"/>
            <a:ext cx="324000" cy="135731"/>
            <a:chOff x="5385680" y="6487509"/>
            <a:chExt cx="1039813" cy="461962"/>
          </a:xfrm>
          <a:effectLst/>
        </p:grpSpPr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6047750" y="6487509"/>
              <a:ext cx="377743" cy="344444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5775610" y="6605024"/>
              <a:ext cx="316818" cy="22692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5385680" y="6605024"/>
              <a:ext cx="434611" cy="344447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4419997" y="2261099"/>
            <a:ext cx="2818606" cy="3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~</a:t>
            </a:r>
            <a:r>
              <a:rPr lang="ru-RU" sz="32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 тыс.</a:t>
            </a:r>
            <a:endParaRPr lang="ru-RU" sz="32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16400" y="2567936"/>
            <a:ext cx="32258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67659">
              <a:lnSpc>
                <a:spcPct val="80000"/>
              </a:lnSpc>
              <a:spcBef>
                <a:spcPts val="77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контингент </a:t>
            </a:r>
            <a:r>
              <a:rPr lang="ru-RU" sz="14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студентов-целевиков</a:t>
            </a:r>
            <a:r>
              <a:rPr lang="ru-RU" sz="1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ОАО «РЖД»</a:t>
            </a:r>
          </a:p>
        </p:txBody>
      </p: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3136629" y="1232399"/>
            <a:ext cx="2319337" cy="3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29054" y="1567173"/>
            <a:ext cx="2334487" cy="40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latin typeface="Verdana" pitchFamily="34" charset="0"/>
              </a:rPr>
              <a:t>университетов путей сообщения</a:t>
            </a:r>
            <a:endParaRPr lang="ru-RU" sz="1400" b="1" dirty="0"/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6367464" y="1232399"/>
            <a:ext cx="2319337" cy="3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57</a:t>
            </a:r>
            <a:endParaRPr lang="ru-RU" sz="36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0601" y="1567173"/>
            <a:ext cx="29130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latin typeface="Verdana" pitchFamily="34" charset="0"/>
              </a:rPr>
              <a:t>колледжей и техникумов железнодорожного транспорта</a:t>
            </a:r>
            <a:endParaRPr lang="ru-RU" sz="1400" b="1" dirty="0"/>
          </a:p>
        </p:txBody>
      </p:sp>
      <p:grpSp>
        <p:nvGrpSpPr>
          <p:cNvPr id="60" name="Группа 59"/>
          <p:cNvGrpSpPr/>
          <p:nvPr/>
        </p:nvGrpSpPr>
        <p:grpSpPr>
          <a:xfrm rot="18704963">
            <a:off x="302620" y="3450256"/>
            <a:ext cx="288000" cy="144000"/>
            <a:chOff x="8342631" y="2324446"/>
            <a:chExt cx="288000" cy="144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8342631" y="2324446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5400000">
              <a:off x="8468631" y="2306446"/>
              <a:ext cx="36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 rot="18704963">
            <a:off x="302620" y="3932706"/>
            <a:ext cx="288000" cy="144000"/>
            <a:chOff x="8342631" y="2324446"/>
            <a:chExt cx="288000" cy="14400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8342631" y="2324446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5400000">
              <a:off x="8468631" y="2306446"/>
              <a:ext cx="36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 rot="18704963">
            <a:off x="302621" y="4414630"/>
            <a:ext cx="288000" cy="144000"/>
            <a:chOff x="8342631" y="2324446"/>
            <a:chExt cx="288000" cy="1440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8342631" y="2324446"/>
              <a:ext cx="36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5400000">
              <a:off x="8468631" y="2306446"/>
              <a:ext cx="36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ed26c9268ff1f9d03f2d43bd6d2769b163a0"/>
</p:tagLst>
</file>

<file path=ppt/theme/theme1.xml><?xml version="1.0" encoding="utf-8"?>
<a:theme xmlns:a="http://schemas.openxmlformats.org/drawingml/2006/main" name="Тема Office">
  <a:themeElements>
    <a:clrScheme name="РЖД новый">
      <a:dk1>
        <a:srgbClr val="000000"/>
      </a:dk1>
      <a:lt1>
        <a:sysClr val="window" lastClr="FFFFFF"/>
      </a:lt1>
      <a:dk2>
        <a:srgbClr val="394A58"/>
      </a:dk2>
      <a:lt2>
        <a:srgbClr val="EBEAD4"/>
      </a:lt2>
      <a:accent1>
        <a:srgbClr val="626B45"/>
      </a:accent1>
      <a:accent2>
        <a:srgbClr val="FF6900"/>
      </a:accent2>
      <a:accent3>
        <a:srgbClr val="E21A1A"/>
      </a:accent3>
      <a:accent4>
        <a:srgbClr val="78D64B"/>
      </a:accent4>
      <a:accent5>
        <a:srgbClr val="0066A1"/>
      </a:accent5>
      <a:accent6>
        <a:srgbClr val="00A3E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24790</TotalTime>
  <Words>509</Words>
  <Application>Microsoft Office PowerPoint</Application>
  <PresentationFormat>Экран (16:9)</PresentationFormat>
  <Paragraphs>195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Nikitin Eugene</dc:creator>
  <cp:lastModifiedBy>User</cp:lastModifiedBy>
  <cp:revision>2380</cp:revision>
  <cp:lastPrinted>2017-03-28T13:35:26Z</cp:lastPrinted>
  <dcterms:created xsi:type="dcterms:W3CDTF">2017-03-25T12:50:01Z</dcterms:created>
  <dcterms:modified xsi:type="dcterms:W3CDTF">2019-05-28T01:27:10Z</dcterms:modified>
</cp:coreProperties>
</file>