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17"/>
  </p:notesMasterIdLst>
  <p:sldIdLst>
    <p:sldId id="287" r:id="rId3"/>
    <p:sldId id="271" r:id="rId4"/>
    <p:sldId id="288" r:id="rId5"/>
    <p:sldId id="280" r:id="rId6"/>
    <p:sldId id="262" r:id="rId7"/>
    <p:sldId id="285" r:id="rId8"/>
    <p:sldId id="268" r:id="rId9"/>
    <p:sldId id="272" r:id="rId10"/>
    <p:sldId id="286" r:id="rId11"/>
    <p:sldId id="284" r:id="rId12"/>
    <p:sldId id="282" r:id="rId13"/>
    <p:sldId id="263" r:id="rId14"/>
    <p:sldId id="281" r:id="rId15"/>
    <p:sldId id="28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4536C-4919-4F96-8DA4-F6C216A29BFC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BAE94-B35C-4743-85AE-FCBA72A10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001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BAE94-B35C-4743-85AE-FCBA72A10C8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61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BAE94-B35C-4743-85AE-FCBA72A10C8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21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1" y="4664075"/>
            <a:ext cx="9150351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4" y="4953001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6D9061D-FCC9-45C6-8FA7-FA1E0834BC20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DA2BF">
                    <a:tint val="2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ED68BC-2B56-4B39-B8D3-A567756B32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712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2B832-E395-4A7A-97EF-7FF177A40AC2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A1135-B770-428C-BA35-D78F19044F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252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19FDF-291D-4765-99DD-B6BD99647EC9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3CA95-574E-4295-8763-F7874BC422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262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890595" y="3323933"/>
            <a:ext cx="5513387" cy="752475"/>
          </a:xfrm>
          <a:prstGeom prst="rect">
            <a:avLst/>
          </a:prstGeom>
        </p:spPr>
        <p:txBody>
          <a:bodyPr anchor="ctr">
            <a:normAutofit/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2200">
                <a:solidFill>
                  <a:srgbClr val="FFFFFF"/>
                </a:solidFill>
                <a:latin typeface="Verdana" panose="020B0604030504040204" pitchFamily="34" charset="0"/>
              </a:rPr>
              <a:t>Образец заголовка</a:t>
            </a:r>
            <a:endParaRPr lang="en-US" altLang="en-US" sz="22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902402" y="5885331"/>
            <a:ext cx="4193157" cy="508528"/>
          </a:xfrm>
        </p:spPr>
        <p:txBody>
          <a:bodyPr anchor="b">
            <a:normAutofit/>
          </a:bodyPr>
          <a:lstStyle>
            <a:lvl1pPr>
              <a:buNone/>
              <a:defRPr sz="1000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890036" y="3358073"/>
            <a:ext cx="5514509" cy="752539"/>
          </a:xfrm>
        </p:spPr>
        <p:txBody>
          <a:bodyPr/>
          <a:lstStyle>
            <a:lvl1pPr marL="0" marR="0" indent="0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dirty="0"/>
              <a:t>Образец заголовка</a:t>
            </a:r>
            <a:endParaRPr lang="en-US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98327" y="4440245"/>
            <a:ext cx="5514509" cy="113164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63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244230" y="1806448"/>
            <a:ext cx="8529889" cy="4394179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61429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6"/>
          <p:cNvSpPr txBox="1">
            <a:spLocks/>
          </p:cNvSpPr>
          <p:nvPr userDrawn="1"/>
        </p:nvSpPr>
        <p:spPr>
          <a:xfrm>
            <a:off x="8608640" y="260648"/>
            <a:ext cx="53536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FC806E5D-40B9-48AA-AED3-3EF30A97FA38}" type="slidenum">
              <a:rPr lang="ru-RU" sz="1200" smtClean="0">
                <a:solidFill>
                  <a:prstClr val="white"/>
                </a:solidFill>
                <a:ea typeface="Verdana" pitchFamily="34" charset="0"/>
                <a:cs typeface="Verdana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200" dirty="0">
              <a:solidFill>
                <a:prstClr val="white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508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84910" y="1008529"/>
            <a:ext cx="8174182" cy="8068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>
          <a:xfrm>
            <a:off x="484909" y="1949826"/>
            <a:ext cx="8174182" cy="3899647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cxnSp>
        <p:nvCxnSpPr>
          <p:cNvPr id="25" name="Shape 24"/>
          <p:cNvCxnSpPr/>
          <p:nvPr/>
        </p:nvCxnSpPr>
        <p:spPr>
          <a:xfrm flipV="1">
            <a:off x="346366" y="941297"/>
            <a:ext cx="8312729" cy="153295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5092" y="6387354"/>
            <a:ext cx="1524000" cy="134471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EBD7F86-1881-4698-8703-FB80B0800997}" type="slidenum">
              <a:rPr lang="en-GB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PwCFirm"/>
          <p:cNvSpPr txBox="1"/>
          <p:nvPr userDrawn="1"/>
        </p:nvSpPr>
        <p:spPr>
          <a:xfrm>
            <a:off x="484909" y="6387354"/>
            <a:ext cx="2632364" cy="13447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PwC  |  January 2014</a:t>
            </a:r>
          </a:p>
        </p:txBody>
      </p:sp>
    </p:spTree>
    <p:extLst>
      <p:ext uri="{BB962C8B-B14F-4D97-AF65-F5344CB8AC3E}">
        <p14:creationId xmlns:p14="http://schemas.microsoft.com/office/powerpoint/2010/main" val="530074507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B4568-6450-450A-B8D2-2BE4EFB41EC7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8BF3E-897B-42CD-8789-3A1878C3DE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912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1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00F657FE-8BFF-4FEC-A2FB-ED0ECB36F95F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5A3126-5A01-4A0F-ADA8-B15ABDA578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9547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FD50127E-B170-45C7-A5B4-27A709928189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2E5F45-1D15-4DA2-A8BD-9A9B76C9A8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491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DF8CB7-653F-4723-9E1C-FE77CB24CD6B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CEDC4-6463-4BC5-8F2F-82FEB0C13F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5609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C44336D3-EA23-4D50-9FB3-1814445A57D2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2904C3-08B0-4145-BEF2-F5CBB6D63C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3976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93685-7832-4695-9CAC-0CC32D9A1736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DE3CD-D275-488C-843F-DF79C11DEC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158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8D62A1-2D5E-4021-992C-D34816256A1C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0F33A-947B-4717-B1AD-13D5486774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7909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4"/>
            <a:ext cx="3802063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-53974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6 w 5760"/>
              <a:gd name="T3" fmla="*/ 0 h 528"/>
              <a:gd name="T4" fmla="*/ 2147483646 w 5760"/>
              <a:gd name="T5" fmla="*/ 2147483646 h 528"/>
              <a:gd name="T6" fmla="*/ 2147483646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6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8477251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1C7672DF-EE67-4765-AA90-F88F73036CA9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EB2A8E-6752-4F4A-B8DF-F4EF44196C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19794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4"/>
            <a:ext cx="3802063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075" name="Полилиния 11"/>
          <p:cNvSpPr>
            <a:spLocks/>
          </p:cNvSpPr>
          <p:nvPr/>
        </p:nvSpPr>
        <p:spPr bwMode="auto">
          <a:xfrm>
            <a:off x="-53974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6 w 5760"/>
              <a:gd name="T3" fmla="*/ 0 h 528"/>
              <a:gd name="T4" fmla="*/ 2147483646 w 5760"/>
              <a:gd name="T5" fmla="*/ 2147483646 h 528"/>
              <a:gd name="T6" fmla="*/ 2147483646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8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9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D6C2C60-60EB-45B6-8ED5-0F19A651A672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4" y="6408739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9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  <a:latin typeface="Lucida Sans Unicode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F4A313-C129-424A-8A52-168423F0BC4D}" type="slidenum">
              <a:rPr lang="ru-RU" alt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457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/>
          <p:nvPr/>
        </p:nvSpPr>
        <p:spPr>
          <a:xfrm>
            <a:off x="-17462" y="-44450"/>
            <a:ext cx="9161463" cy="1079500"/>
          </a:xfrm>
          <a:prstGeom prst="rect">
            <a:avLst/>
          </a:prstGeom>
          <a:solidFill>
            <a:srgbClr val="BFC5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-42040"/>
            <a:ext cx="8229600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Нажмите для редактирования</a:t>
            </a:r>
          </a:p>
          <a:p>
            <a:pPr lvl="0"/>
            <a:r>
              <a:rPr lang="ru-RU" altLang="ru-RU" dirty="0"/>
              <a:t>Нажмите для ввода текста</a:t>
            </a:r>
            <a:endParaRPr lang="en-US" altLang="ru-RU" dirty="0"/>
          </a:p>
          <a:p>
            <a:pPr lvl="1"/>
            <a:r>
              <a:rPr lang="en-US" altLang="ru-RU" dirty="0"/>
              <a:t>Second level</a:t>
            </a:r>
          </a:p>
          <a:p>
            <a:pPr lvl="2"/>
            <a:r>
              <a:rPr lang="en-US" altLang="ru-RU" dirty="0"/>
              <a:t>Third level</a:t>
            </a:r>
          </a:p>
          <a:p>
            <a:pPr lvl="3"/>
            <a:r>
              <a:rPr lang="en-US" altLang="ru-RU" dirty="0"/>
              <a:t>Fourth level</a:t>
            </a:r>
          </a:p>
          <a:p>
            <a:pPr lvl="4"/>
            <a:r>
              <a:rPr lang="en-US" altLang="ru-RU" dirty="0"/>
              <a:t>Fifth level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507168"/>
            <a:ext cx="9144000" cy="350837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01620" y="6597701"/>
            <a:ext cx="23018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50000"/>
              </a:spcBef>
              <a:spcAft>
                <a:spcPct val="0"/>
              </a:spcAft>
            </a:pPr>
            <a:fld id="{620E98CD-61AF-4FC8-BD22-BB4FCDAA59FB}" type="slidenum">
              <a:rPr lang="en-US" altLang="en-US" sz="100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en-US" sz="1000" dirty="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87363" y="6588125"/>
            <a:ext cx="498951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|</a:t>
            </a:r>
          </a:p>
        </p:txBody>
      </p:sp>
      <p:grpSp>
        <p:nvGrpSpPr>
          <p:cNvPr id="1032" name="Группа 10"/>
          <p:cNvGrpSpPr>
            <a:grpSpLocks/>
          </p:cNvGrpSpPr>
          <p:nvPr/>
        </p:nvGrpSpPr>
        <p:grpSpPr bwMode="auto">
          <a:xfrm>
            <a:off x="8362951" y="6599245"/>
            <a:ext cx="324000" cy="180975"/>
            <a:chOff x="5385680" y="6487509"/>
            <a:chExt cx="1039813" cy="461962"/>
          </a:xfrm>
        </p:grpSpPr>
        <p:sp>
          <p:nvSpPr>
            <p:cNvPr id="1072" name="Freeform 27"/>
            <p:cNvSpPr>
              <a:spLocks/>
            </p:cNvSpPr>
            <p:nvPr userDrawn="1"/>
          </p:nvSpPr>
          <p:spPr bwMode="auto">
            <a:xfrm>
              <a:off x="6047750" y="6487509"/>
              <a:ext cx="377743" cy="344444"/>
            </a:xfrm>
            <a:custGeom>
              <a:avLst/>
              <a:gdLst>
                <a:gd name="T0" fmla="*/ 2147483646 w 1195"/>
                <a:gd name="T1" fmla="*/ 2147483646 h 1091"/>
                <a:gd name="T2" fmla="*/ 2147483646 w 1195"/>
                <a:gd name="T3" fmla="*/ 2147483646 h 1091"/>
                <a:gd name="T4" fmla="*/ 2147483646 w 1195"/>
                <a:gd name="T5" fmla="*/ 2147483646 h 1091"/>
                <a:gd name="T6" fmla="*/ 2147483646 w 1195"/>
                <a:gd name="T7" fmla="*/ 2147483646 h 1091"/>
                <a:gd name="T8" fmla="*/ 2147483646 w 1195"/>
                <a:gd name="T9" fmla="*/ 2147483646 h 1091"/>
                <a:gd name="T10" fmla="*/ 2147483646 w 1195"/>
                <a:gd name="T11" fmla="*/ 2147483646 h 1091"/>
                <a:gd name="T12" fmla="*/ 2147483646 w 1195"/>
                <a:gd name="T13" fmla="*/ 2147483646 h 1091"/>
                <a:gd name="T14" fmla="*/ 2147483646 w 1195"/>
                <a:gd name="T15" fmla="*/ 2147483646 h 1091"/>
                <a:gd name="T16" fmla="*/ 2147483646 w 1195"/>
                <a:gd name="T17" fmla="*/ 2147483646 h 1091"/>
                <a:gd name="T18" fmla="*/ 2147483646 w 1195"/>
                <a:gd name="T19" fmla="*/ 2147483646 h 1091"/>
                <a:gd name="T20" fmla="*/ 2147483646 w 1195"/>
                <a:gd name="T21" fmla="*/ 2147483646 h 1091"/>
                <a:gd name="T22" fmla="*/ 2147483646 w 1195"/>
                <a:gd name="T23" fmla="*/ 2147483646 h 1091"/>
                <a:gd name="T24" fmla="*/ 2147483646 w 1195"/>
                <a:gd name="T25" fmla="*/ 2147483646 h 1091"/>
                <a:gd name="T26" fmla="*/ 2147483646 w 1195"/>
                <a:gd name="T27" fmla="*/ 2147483646 h 1091"/>
                <a:gd name="T28" fmla="*/ 2147483646 w 1195"/>
                <a:gd name="T29" fmla="*/ 2147483646 h 1091"/>
                <a:gd name="T30" fmla="*/ 2147483646 w 1195"/>
                <a:gd name="T31" fmla="*/ 2147483646 h 1091"/>
                <a:gd name="T32" fmla="*/ 2147483646 w 1195"/>
                <a:gd name="T33" fmla="*/ 2147483646 h 1091"/>
                <a:gd name="T34" fmla="*/ 2147483646 w 1195"/>
                <a:gd name="T35" fmla="*/ 2147483646 h 1091"/>
                <a:gd name="T36" fmla="*/ 2147483646 w 1195"/>
                <a:gd name="T37" fmla="*/ 2147483646 h 1091"/>
                <a:gd name="T38" fmla="*/ 2147483646 w 1195"/>
                <a:gd name="T39" fmla="*/ 2147483646 h 1091"/>
                <a:gd name="T40" fmla="*/ 2147483646 w 1195"/>
                <a:gd name="T41" fmla="*/ 2147483646 h 1091"/>
                <a:gd name="T42" fmla="*/ 2147483646 w 1195"/>
                <a:gd name="T43" fmla="*/ 2147483646 h 1091"/>
                <a:gd name="T44" fmla="*/ 2147483646 w 1195"/>
                <a:gd name="T45" fmla="*/ 2147483646 h 1091"/>
                <a:gd name="T46" fmla="*/ 2147483646 w 1195"/>
                <a:gd name="T47" fmla="*/ 2147483646 h 1091"/>
                <a:gd name="T48" fmla="*/ 2147483646 w 1195"/>
                <a:gd name="T49" fmla="*/ 2147483646 h 1091"/>
                <a:gd name="T50" fmla="*/ 2147483646 w 1195"/>
                <a:gd name="T51" fmla="*/ 2147483646 h 1091"/>
                <a:gd name="T52" fmla="*/ 2147483646 w 1195"/>
                <a:gd name="T53" fmla="*/ 2147483646 h 1091"/>
                <a:gd name="T54" fmla="*/ 2147483646 w 1195"/>
                <a:gd name="T55" fmla="*/ 2147483646 h 1091"/>
                <a:gd name="T56" fmla="*/ 2147483646 w 1195"/>
                <a:gd name="T57" fmla="*/ 2147483646 h 1091"/>
                <a:gd name="T58" fmla="*/ 2147483646 w 1195"/>
                <a:gd name="T59" fmla="*/ 2147483646 h 1091"/>
                <a:gd name="T60" fmla="*/ 2147483646 w 1195"/>
                <a:gd name="T61" fmla="*/ 2147483646 h 1091"/>
                <a:gd name="T62" fmla="*/ 2147483646 w 1195"/>
                <a:gd name="T63" fmla="*/ 2147483646 h 1091"/>
                <a:gd name="T64" fmla="*/ 2147483646 w 1195"/>
                <a:gd name="T65" fmla="*/ 2147483646 h 1091"/>
                <a:gd name="T66" fmla="*/ 2147483646 w 1195"/>
                <a:gd name="T67" fmla="*/ 2147483646 h 1091"/>
                <a:gd name="T68" fmla="*/ 2147483646 w 1195"/>
                <a:gd name="T69" fmla="*/ 2147483646 h 1091"/>
                <a:gd name="T70" fmla="*/ 2147483646 w 1195"/>
                <a:gd name="T71" fmla="*/ 2147483646 h 1091"/>
                <a:gd name="T72" fmla="*/ 2147483646 w 1195"/>
                <a:gd name="T73" fmla="*/ 2147483646 h 1091"/>
                <a:gd name="T74" fmla="*/ 2147483646 w 1195"/>
                <a:gd name="T75" fmla="*/ 2147483646 h 1091"/>
                <a:gd name="T76" fmla="*/ 2147483646 w 1195"/>
                <a:gd name="T77" fmla="*/ 2147483646 h 1091"/>
                <a:gd name="T78" fmla="*/ 2147483646 w 1195"/>
                <a:gd name="T79" fmla="*/ 2147483646 h 1091"/>
                <a:gd name="T80" fmla="*/ 2147483646 w 1195"/>
                <a:gd name="T81" fmla="*/ 2147483646 h 1091"/>
                <a:gd name="T82" fmla="*/ 2147483646 w 1195"/>
                <a:gd name="T83" fmla="*/ 2147483646 h 1091"/>
                <a:gd name="T84" fmla="*/ 2147483646 w 1195"/>
                <a:gd name="T85" fmla="*/ 2147483646 h 1091"/>
                <a:gd name="T86" fmla="*/ 2147483646 w 1195"/>
                <a:gd name="T87" fmla="*/ 2147483646 h 1091"/>
                <a:gd name="T88" fmla="*/ 2147483646 w 1195"/>
                <a:gd name="T89" fmla="*/ 2147483646 h 1091"/>
                <a:gd name="T90" fmla="*/ 2147483646 w 1195"/>
                <a:gd name="T91" fmla="*/ 0 h 1091"/>
                <a:gd name="T92" fmla="*/ 2147483646 w 1195"/>
                <a:gd name="T93" fmla="*/ 2147483646 h 1091"/>
                <a:gd name="T94" fmla="*/ 2147483646 w 1195"/>
                <a:gd name="T95" fmla="*/ 2147483646 h 1091"/>
                <a:gd name="T96" fmla="*/ 2147483646 w 1195"/>
                <a:gd name="T97" fmla="*/ 2147483646 h 1091"/>
                <a:gd name="T98" fmla="*/ 2147483646 w 1195"/>
                <a:gd name="T99" fmla="*/ 2147483646 h 109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195" h="1091">
                  <a:moveTo>
                    <a:pt x="239" y="127"/>
                  </a:moveTo>
                  <a:lnTo>
                    <a:pt x="239" y="181"/>
                  </a:lnTo>
                  <a:lnTo>
                    <a:pt x="693" y="181"/>
                  </a:lnTo>
                  <a:lnTo>
                    <a:pt x="719" y="181"/>
                  </a:lnTo>
                  <a:lnTo>
                    <a:pt x="747" y="185"/>
                  </a:lnTo>
                  <a:lnTo>
                    <a:pt x="762" y="188"/>
                  </a:lnTo>
                  <a:lnTo>
                    <a:pt x="775" y="194"/>
                  </a:lnTo>
                  <a:lnTo>
                    <a:pt x="789" y="202"/>
                  </a:lnTo>
                  <a:lnTo>
                    <a:pt x="801" y="212"/>
                  </a:lnTo>
                  <a:lnTo>
                    <a:pt x="809" y="224"/>
                  </a:lnTo>
                  <a:lnTo>
                    <a:pt x="817" y="236"/>
                  </a:lnTo>
                  <a:lnTo>
                    <a:pt x="823" y="251"/>
                  </a:lnTo>
                  <a:lnTo>
                    <a:pt x="827" y="264"/>
                  </a:lnTo>
                  <a:lnTo>
                    <a:pt x="830" y="293"/>
                  </a:lnTo>
                  <a:lnTo>
                    <a:pt x="830" y="318"/>
                  </a:lnTo>
                  <a:lnTo>
                    <a:pt x="830" y="773"/>
                  </a:lnTo>
                  <a:lnTo>
                    <a:pt x="830" y="798"/>
                  </a:lnTo>
                  <a:lnTo>
                    <a:pt x="827" y="825"/>
                  </a:lnTo>
                  <a:lnTo>
                    <a:pt x="823" y="840"/>
                  </a:lnTo>
                  <a:lnTo>
                    <a:pt x="817" y="853"/>
                  </a:lnTo>
                  <a:lnTo>
                    <a:pt x="809" y="867"/>
                  </a:lnTo>
                  <a:lnTo>
                    <a:pt x="801" y="878"/>
                  </a:lnTo>
                  <a:lnTo>
                    <a:pt x="789" y="889"/>
                  </a:lnTo>
                  <a:lnTo>
                    <a:pt x="775" y="896"/>
                  </a:lnTo>
                  <a:lnTo>
                    <a:pt x="762" y="902"/>
                  </a:lnTo>
                  <a:lnTo>
                    <a:pt x="747" y="905"/>
                  </a:lnTo>
                  <a:lnTo>
                    <a:pt x="719" y="908"/>
                  </a:lnTo>
                  <a:lnTo>
                    <a:pt x="693" y="910"/>
                  </a:lnTo>
                  <a:lnTo>
                    <a:pt x="475" y="910"/>
                  </a:lnTo>
                  <a:lnTo>
                    <a:pt x="460" y="908"/>
                  </a:lnTo>
                  <a:lnTo>
                    <a:pt x="443" y="908"/>
                  </a:lnTo>
                  <a:lnTo>
                    <a:pt x="428" y="907"/>
                  </a:lnTo>
                  <a:lnTo>
                    <a:pt x="413" y="904"/>
                  </a:lnTo>
                  <a:lnTo>
                    <a:pt x="400" y="899"/>
                  </a:lnTo>
                  <a:lnTo>
                    <a:pt x="387" y="892"/>
                  </a:lnTo>
                  <a:lnTo>
                    <a:pt x="381" y="886"/>
                  </a:lnTo>
                  <a:lnTo>
                    <a:pt x="376" y="881"/>
                  </a:lnTo>
                  <a:lnTo>
                    <a:pt x="372" y="874"/>
                  </a:lnTo>
                  <a:lnTo>
                    <a:pt x="367" y="867"/>
                  </a:lnTo>
                  <a:lnTo>
                    <a:pt x="364" y="859"/>
                  </a:lnTo>
                  <a:lnTo>
                    <a:pt x="363" y="852"/>
                  </a:lnTo>
                  <a:lnTo>
                    <a:pt x="361" y="844"/>
                  </a:lnTo>
                  <a:lnTo>
                    <a:pt x="361" y="837"/>
                  </a:lnTo>
                  <a:lnTo>
                    <a:pt x="363" y="822"/>
                  </a:lnTo>
                  <a:lnTo>
                    <a:pt x="367" y="809"/>
                  </a:lnTo>
                  <a:lnTo>
                    <a:pt x="373" y="795"/>
                  </a:lnTo>
                  <a:lnTo>
                    <a:pt x="381" y="782"/>
                  </a:lnTo>
                  <a:lnTo>
                    <a:pt x="390" y="768"/>
                  </a:lnTo>
                  <a:lnTo>
                    <a:pt x="399" y="758"/>
                  </a:lnTo>
                  <a:lnTo>
                    <a:pt x="693" y="364"/>
                  </a:lnTo>
                  <a:lnTo>
                    <a:pt x="239" y="364"/>
                  </a:lnTo>
                  <a:lnTo>
                    <a:pt x="56" y="606"/>
                  </a:lnTo>
                  <a:lnTo>
                    <a:pt x="35" y="636"/>
                  </a:lnTo>
                  <a:lnTo>
                    <a:pt x="16" y="664"/>
                  </a:lnTo>
                  <a:lnTo>
                    <a:pt x="10" y="679"/>
                  </a:lnTo>
                  <a:lnTo>
                    <a:pt x="4" y="694"/>
                  </a:lnTo>
                  <a:lnTo>
                    <a:pt x="1" y="710"/>
                  </a:lnTo>
                  <a:lnTo>
                    <a:pt x="0" y="727"/>
                  </a:lnTo>
                  <a:lnTo>
                    <a:pt x="1" y="743"/>
                  </a:lnTo>
                  <a:lnTo>
                    <a:pt x="4" y="759"/>
                  </a:lnTo>
                  <a:lnTo>
                    <a:pt x="9" y="774"/>
                  </a:lnTo>
                  <a:lnTo>
                    <a:pt x="16" y="789"/>
                  </a:lnTo>
                  <a:lnTo>
                    <a:pt x="34" y="817"/>
                  </a:lnTo>
                  <a:lnTo>
                    <a:pt x="56" y="849"/>
                  </a:lnTo>
                  <a:lnTo>
                    <a:pt x="102" y="910"/>
                  </a:lnTo>
                  <a:lnTo>
                    <a:pt x="137" y="954"/>
                  </a:lnTo>
                  <a:lnTo>
                    <a:pt x="172" y="996"/>
                  </a:lnTo>
                  <a:lnTo>
                    <a:pt x="192" y="1015"/>
                  </a:lnTo>
                  <a:lnTo>
                    <a:pt x="211" y="1033"/>
                  </a:lnTo>
                  <a:lnTo>
                    <a:pt x="232" y="1048"/>
                  </a:lnTo>
                  <a:lnTo>
                    <a:pt x="254" y="1061"/>
                  </a:lnTo>
                  <a:lnTo>
                    <a:pt x="277" y="1070"/>
                  </a:lnTo>
                  <a:lnTo>
                    <a:pt x="302" y="1078"/>
                  </a:lnTo>
                  <a:lnTo>
                    <a:pt x="327" y="1084"/>
                  </a:lnTo>
                  <a:lnTo>
                    <a:pt x="355" y="1087"/>
                  </a:lnTo>
                  <a:lnTo>
                    <a:pt x="385" y="1090"/>
                  </a:lnTo>
                  <a:lnTo>
                    <a:pt x="416" y="1091"/>
                  </a:lnTo>
                  <a:lnTo>
                    <a:pt x="449" y="1091"/>
                  </a:lnTo>
                  <a:lnTo>
                    <a:pt x="485" y="1091"/>
                  </a:lnTo>
                  <a:lnTo>
                    <a:pt x="683" y="1091"/>
                  </a:lnTo>
                  <a:lnTo>
                    <a:pt x="728" y="1091"/>
                  </a:lnTo>
                  <a:lnTo>
                    <a:pt x="777" y="1090"/>
                  </a:lnTo>
                  <a:lnTo>
                    <a:pt x="802" y="1088"/>
                  </a:lnTo>
                  <a:lnTo>
                    <a:pt x="829" y="1085"/>
                  </a:lnTo>
                  <a:lnTo>
                    <a:pt x="856" y="1081"/>
                  </a:lnTo>
                  <a:lnTo>
                    <a:pt x="882" y="1076"/>
                  </a:lnTo>
                  <a:lnTo>
                    <a:pt x="908" y="1070"/>
                  </a:lnTo>
                  <a:lnTo>
                    <a:pt x="935" y="1063"/>
                  </a:lnTo>
                  <a:lnTo>
                    <a:pt x="961" y="1054"/>
                  </a:lnTo>
                  <a:lnTo>
                    <a:pt x="987" y="1043"/>
                  </a:lnTo>
                  <a:lnTo>
                    <a:pt x="1012" y="1030"/>
                  </a:lnTo>
                  <a:lnTo>
                    <a:pt x="1036" y="1015"/>
                  </a:lnTo>
                  <a:lnTo>
                    <a:pt x="1060" y="997"/>
                  </a:lnTo>
                  <a:lnTo>
                    <a:pt x="1080" y="977"/>
                  </a:lnTo>
                  <a:lnTo>
                    <a:pt x="1101" y="956"/>
                  </a:lnTo>
                  <a:lnTo>
                    <a:pt x="1119" y="932"/>
                  </a:lnTo>
                  <a:lnTo>
                    <a:pt x="1134" y="908"/>
                  </a:lnTo>
                  <a:lnTo>
                    <a:pt x="1147" y="884"/>
                  </a:lnTo>
                  <a:lnTo>
                    <a:pt x="1158" y="861"/>
                  </a:lnTo>
                  <a:lnTo>
                    <a:pt x="1167" y="835"/>
                  </a:lnTo>
                  <a:lnTo>
                    <a:pt x="1174" y="811"/>
                  </a:lnTo>
                  <a:lnTo>
                    <a:pt x="1180" y="786"/>
                  </a:lnTo>
                  <a:lnTo>
                    <a:pt x="1185" y="764"/>
                  </a:lnTo>
                  <a:lnTo>
                    <a:pt x="1189" y="740"/>
                  </a:lnTo>
                  <a:lnTo>
                    <a:pt x="1191" y="719"/>
                  </a:lnTo>
                  <a:lnTo>
                    <a:pt x="1194" y="698"/>
                  </a:lnTo>
                  <a:lnTo>
                    <a:pt x="1195" y="663"/>
                  </a:lnTo>
                  <a:lnTo>
                    <a:pt x="1195" y="636"/>
                  </a:lnTo>
                  <a:lnTo>
                    <a:pt x="1195" y="455"/>
                  </a:lnTo>
                  <a:lnTo>
                    <a:pt x="1195" y="426"/>
                  </a:lnTo>
                  <a:lnTo>
                    <a:pt x="1194" y="391"/>
                  </a:lnTo>
                  <a:lnTo>
                    <a:pt x="1191" y="371"/>
                  </a:lnTo>
                  <a:lnTo>
                    <a:pt x="1189" y="349"/>
                  </a:lnTo>
                  <a:lnTo>
                    <a:pt x="1185" y="327"/>
                  </a:lnTo>
                  <a:lnTo>
                    <a:pt x="1180" y="303"/>
                  </a:lnTo>
                  <a:lnTo>
                    <a:pt x="1174" y="279"/>
                  </a:lnTo>
                  <a:lnTo>
                    <a:pt x="1167" y="255"/>
                  </a:lnTo>
                  <a:lnTo>
                    <a:pt x="1158" y="230"/>
                  </a:lnTo>
                  <a:lnTo>
                    <a:pt x="1147" y="206"/>
                  </a:lnTo>
                  <a:lnTo>
                    <a:pt x="1134" y="181"/>
                  </a:lnTo>
                  <a:lnTo>
                    <a:pt x="1119" y="157"/>
                  </a:lnTo>
                  <a:lnTo>
                    <a:pt x="1101" y="135"/>
                  </a:lnTo>
                  <a:lnTo>
                    <a:pt x="1080" y="113"/>
                  </a:lnTo>
                  <a:lnTo>
                    <a:pt x="1060" y="93"/>
                  </a:lnTo>
                  <a:lnTo>
                    <a:pt x="1036" y="75"/>
                  </a:lnTo>
                  <a:lnTo>
                    <a:pt x="1012" y="61"/>
                  </a:lnTo>
                  <a:lnTo>
                    <a:pt x="987" y="47"/>
                  </a:lnTo>
                  <a:lnTo>
                    <a:pt x="961" y="37"/>
                  </a:lnTo>
                  <a:lnTo>
                    <a:pt x="935" y="26"/>
                  </a:lnTo>
                  <a:lnTo>
                    <a:pt x="908" y="19"/>
                  </a:lnTo>
                  <a:lnTo>
                    <a:pt x="882" y="13"/>
                  </a:lnTo>
                  <a:lnTo>
                    <a:pt x="856" y="8"/>
                  </a:lnTo>
                  <a:lnTo>
                    <a:pt x="829" y="5"/>
                  </a:lnTo>
                  <a:lnTo>
                    <a:pt x="802" y="3"/>
                  </a:lnTo>
                  <a:lnTo>
                    <a:pt x="777" y="1"/>
                  </a:lnTo>
                  <a:lnTo>
                    <a:pt x="728" y="0"/>
                  </a:lnTo>
                  <a:lnTo>
                    <a:pt x="683" y="0"/>
                  </a:lnTo>
                  <a:lnTo>
                    <a:pt x="367" y="0"/>
                  </a:lnTo>
                  <a:lnTo>
                    <a:pt x="344" y="0"/>
                  </a:lnTo>
                  <a:lnTo>
                    <a:pt x="318" y="3"/>
                  </a:lnTo>
                  <a:lnTo>
                    <a:pt x="305" y="7"/>
                  </a:lnTo>
                  <a:lnTo>
                    <a:pt x="293" y="11"/>
                  </a:lnTo>
                  <a:lnTo>
                    <a:pt x="281" y="19"/>
                  </a:lnTo>
                  <a:lnTo>
                    <a:pt x="269" y="29"/>
                  </a:lnTo>
                  <a:lnTo>
                    <a:pt x="259" y="41"/>
                  </a:lnTo>
                  <a:lnTo>
                    <a:pt x="251" y="53"/>
                  </a:lnTo>
                  <a:lnTo>
                    <a:pt x="245" y="66"/>
                  </a:lnTo>
                  <a:lnTo>
                    <a:pt x="242" y="78"/>
                  </a:lnTo>
                  <a:lnTo>
                    <a:pt x="239" y="104"/>
                  </a:lnTo>
                  <a:lnTo>
                    <a:pt x="239" y="127"/>
                  </a:lnTo>
                  <a:close/>
                </a:path>
              </a:pathLst>
            </a:custGeom>
            <a:solidFill>
              <a:srgbClr val="E2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3" name="Freeform 28"/>
            <p:cNvSpPr>
              <a:spLocks/>
            </p:cNvSpPr>
            <p:nvPr userDrawn="1"/>
          </p:nvSpPr>
          <p:spPr bwMode="auto">
            <a:xfrm>
              <a:off x="5775610" y="6605024"/>
              <a:ext cx="316818" cy="226929"/>
            </a:xfrm>
            <a:custGeom>
              <a:avLst/>
              <a:gdLst>
                <a:gd name="T0" fmla="*/ 2147483646 w 1002"/>
                <a:gd name="T1" fmla="*/ 0 h 727"/>
                <a:gd name="T2" fmla="*/ 2147483646 w 1002"/>
                <a:gd name="T3" fmla="*/ 0 h 727"/>
                <a:gd name="T4" fmla="*/ 2147483646 w 1002"/>
                <a:gd name="T5" fmla="*/ 2147483646 h 727"/>
                <a:gd name="T6" fmla="*/ 0 w 1002"/>
                <a:gd name="T7" fmla="*/ 2147483646 h 727"/>
                <a:gd name="T8" fmla="*/ 2147483646 w 1002"/>
                <a:gd name="T9" fmla="*/ 0 h 7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" h="727">
                  <a:moveTo>
                    <a:pt x="546" y="0"/>
                  </a:moveTo>
                  <a:lnTo>
                    <a:pt x="1002" y="0"/>
                  </a:lnTo>
                  <a:lnTo>
                    <a:pt x="456" y="727"/>
                  </a:lnTo>
                  <a:lnTo>
                    <a:pt x="0" y="727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E2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4" name="Freeform 29"/>
            <p:cNvSpPr>
              <a:spLocks/>
            </p:cNvSpPr>
            <p:nvPr userDrawn="1"/>
          </p:nvSpPr>
          <p:spPr bwMode="auto">
            <a:xfrm>
              <a:off x="5385680" y="6605024"/>
              <a:ext cx="434611" cy="344447"/>
            </a:xfrm>
            <a:custGeom>
              <a:avLst/>
              <a:gdLst>
                <a:gd name="T0" fmla="*/ 0 w 1377"/>
                <a:gd name="T1" fmla="*/ 2147483646 h 1091"/>
                <a:gd name="T2" fmla="*/ 2147483646 w 1377"/>
                <a:gd name="T3" fmla="*/ 2147483646 h 1091"/>
                <a:gd name="T4" fmla="*/ 2147483646 w 1377"/>
                <a:gd name="T5" fmla="*/ 2147483646 h 1091"/>
                <a:gd name="T6" fmla="*/ 2147483646 w 1377"/>
                <a:gd name="T7" fmla="*/ 2147483646 h 1091"/>
                <a:gd name="T8" fmla="*/ 2147483646 w 1377"/>
                <a:gd name="T9" fmla="*/ 2147483646 h 1091"/>
                <a:gd name="T10" fmla="*/ 2147483646 w 1377"/>
                <a:gd name="T11" fmla="*/ 0 h 1091"/>
                <a:gd name="T12" fmla="*/ 2147483646 w 1377"/>
                <a:gd name="T13" fmla="*/ 0 h 1091"/>
                <a:gd name="T14" fmla="*/ 2147483646 w 1377"/>
                <a:gd name="T15" fmla="*/ 0 h 1091"/>
                <a:gd name="T16" fmla="*/ 2147483646 w 1377"/>
                <a:gd name="T17" fmla="*/ 2147483646 h 1091"/>
                <a:gd name="T18" fmla="*/ 2147483646 w 1377"/>
                <a:gd name="T19" fmla="*/ 2147483646 h 1091"/>
                <a:gd name="T20" fmla="*/ 2147483646 w 1377"/>
                <a:gd name="T21" fmla="*/ 2147483646 h 1091"/>
                <a:gd name="T22" fmla="*/ 2147483646 w 1377"/>
                <a:gd name="T23" fmla="*/ 2147483646 h 1091"/>
                <a:gd name="T24" fmla="*/ 2147483646 w 1377"/>
                <a:gd name="T25" fmla="*/ 2147483646 h 1091"/>
                <a:gd name="T26" fmla="*/ 2147483646 w 1377"/>
                <a:gd name="T27" fmla="*/ 2147483646 h 1091"/>
                <a:gd name="T28" fmla="*/ 2147483646 w 1377"/>
                <a:gd name="T29" fmla="*/ 2147483646 h 1091"/>
                <a:gd name="T30" fmla="*/ 2147483646 w 1377"/>
                <a:gd name="T31" fmla="*/ 2147483646 h 1091"/>
                <a:gd name="T32" fmla="*/ 2147483646 w 1377"/>
                <a:gd name="T33" fmla="*/ 2147483646 h 1091"/>
                <a:gd name="T34" fmla="*/ 2147483646 w 1377"/>
                <a:gd name="T35" fmla="*/ 2147483646 h 1091"/>
                <a:gd name="T36" fmla="*/ 2147483646 w 1377"/>
                <a:gd name="T37" fmla="*/ 2147483646 h 1091"/>
                <a:gd name="T38" fmla="*/ 2147483646 w 1377"/>
                <a:gd name="T39" fmla="*/ 2147483646 h 1091"/>
                <a:gd name="T40" fmla="*/ 2147483646 w 1377"/>
                <a:gd name="T41" fmla="*/ 2147483646 h 1091"/>
                <a:gd name="T42" fmla="*/ 2147483646 w 1377"/>
                <a:gd name="T43" fmla="*/ 2147483646 h 1091"/>
                <a:gd name="T44" fmla="*/ 2147483646 w 1377"/>
                <a:gd name="T45" fmla="*/ 2147483646 h 1091"/>
                <a:gd name="T46" fmla="*/ 2147483646 w 1377"/>
                <a:gd name="T47" fmla="*/ 2147483646 h 1091"/>
                <a:gd name="T48" fmla="*/ 2147483646 w 1377"/>
                <a:gd name="T49" fmla="*/ 2147483646 h 1091"/>
                <a:gd name="T50" fmla="*/ 2147483646 w 1377"/>
                <a:gd name="T51" fmla="*/ 2147483646 h 1091"/>
                <a:gd name="T52" fmla="*/ 2147483646 w 1377"/>
                <a:gd name="T53" fmla="*/ 2147483646 h 1091"/>
                <a:gd name="T54" fmla="*/ 2147483646 w 1377"/>
                <a:gd name="T55" fmla="*/ 2147483646 h 1091"/>
                <a:gd name="T56" fmla="*/ 2147483646 w 1377"/>
                <a:gd name="T57" fmla="*/ 2147483646 h 1091"/>
                <a:gd name="T58" fmla="*/ 2147483646 w 1377"/>
                <a:gd name="T59" fmla="*/ 2147483646 h 1091"/>
                <a:gd name="T60" fmla="*/ 2147483646 w 1377"/>
                <a:gd name="T61" fmla="*/ 2147483646 h 1091"/>
                <a:gd name="T62" fmla="*/ 2147483646 w 1377"/>
                <a:gd name="T63" fmla="*/ 2147483646 h 1091"/>
                <a:gd name="T64" fmla="*/ 2147483646 w 1377"/>
                <a:gd name="T65" fmla="*/ 2147483646 h 1091"/>
                <a:gd name="T66" fmla="*/ 2147483646 w 1377"/>
                <a:gd name="T67" fmla="*/ 2147483646 h 1091"/>
                <a:gd name="T68" fmla="*/ 0 w 1377"/>
                <a:gd name="T69" fmla="*/ 2147483646 h 10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77" h="1091">
                  <a:moveTo>
                    <a:pt x="0" y="128"/>
                  </a:moveTo>
                  <a:lnTo>
                    <a:pt x="0" y="104"/>
                  </a:lnTo>
                  <a:lnTo>
                    <a:pt x="3" y="79"/>
                  </a:lnTo>
                  <a:lnTo>
                    <a:pt x="7" y="65"/>
                  </a:lnTo>
                  <a:lnTo>
                    <a:pt x="12" y="53"/>
                  </a:lnTo>
                  <a:lnTo>
                    <a:pt x="19" y="42"/>
                  </a:lnTo>
                  <a:lnTo>
                    <a:pt x="30" y="30"/>
                  </a:lnTo>
                  <a:lnTo>
                    <a:pt x="42" y="19"/>
                  </a:lnTo>
                  <a:lnTo>
                    <a:pt x="53" y="12"/>
                  </a:lnTo>
                  <a:lnTo>
                    <a:pt x="67" y="6"/>
                  </a:lnTo>
                  <a:lnTo>
                    <a:pt x="79" y="3"/>
                  </a:lnTo>
                  <a:lnTo>
                    <a:pt x="104" y="0"/>
                  </a:lnTo>
                  <a:lnTo>
                    <a:pt x="128" y="0"/>
                  </a:lnTo>
                  <a:lnTo>
                    <a:pt x="892" y="0"/>
                  </a:lnTo>
                  <a:lnTo>
                    <a:pt x="927" y="0"/>
                  </a:lnTo>
                  <a:lnTo>
                    <a:pt x="960" y="0"/>
                  </a:lnTo>
                  <a:lnTo>
                    <a:pt x="991" y="1"/>
                  </a:lnTo>
                  <a:lnTo>
                    <a:pt x="1021" y="3"/>
                  </a:lnTo>
                  <a:lnTo>
                    <a:pt x="1048" y="6"/>
                  </a:lnTo>
                  <a:lnTo>
                    <a:pt x="1075" y="12"/>
                  </a:lnTo>
                  <a:lnTo>
                    <a:pt x="1099" y="19"/>
                  </a:lnTo>
                  <a:lnTo>
                    <a:pt x="1122" y="30"/>
                  </a:lnTo>
                  <a:lnTo>
                    <a:pt x="1145" y="42"/>
                  </a:lnTo>
                  <a:lnTo>
                    <a:pt x="1166" y="58"/>
                  </a:lnTo>
                  <a:lnTo>
                    <a:pt x="1185" y="74"/>
                  </a:lnTo>
                  <a:lnTo>
                    <a:pt x="1204" y="94"/>
                  </a:lnTo>
                  <a:lnTo>
                    <a:pt x="1240" y="137"/>
                  </a:lnTo>
                  <a:lnTo>
                    <a:pt x="1274" y="181"/>
                  </a:lnTo>
                  <a:lnTo>
                    <a:pt x="1320" y="242"/>
                  </a:lnTo>
                  <a:lnTo>
                    <a:pt x="1343" y="272"/>
                  </a:lnTo>
                  <a:lnTo>
                    <a:pt x="1361" y="302"/>
                  </a:lnTo>
                  <a:lnTo>
                    <a:pt x="1367" y="317"/>
                  </a:lnTo>
                  <a:lnTo>
                    <a:pt x="1372" y="331"/>
                  </a:lnTo>
                  <a:lnTo>
                    <a:pt x="1375" y="346"/>
                  </a:lnTo>
                  <a:lnTo>
                    <a:pt x="1377" y="363"/>
                  </a:lnTo>
                  <a:lnTo>
                    <a:pt x="1375" y="379"/>
                  </a:lnTo>
                  <a:lnTo>
                    <a:pt x="1372" y="395"/>
                  </a:lnTo>
                  <a:lnTo>
                    <a:pt x="1367" y="410"/>
                  </a:lnTo>
                  <a:lnTo>
                    <a:pt x="1359" y="425"/>
                  </a:lnTo>
                  <a:lnTo>
                    <a:pt x="1341" y="455"/>
                  </a:lnTo>
                  <a:lnTo>
                    <a:pt x="1320" y="485"/>
                  </a:lnTo>
                  <a:lnTo>
                    <a:pt x="1137" y="727"/>
                  </a:lnTo>
                  <a:lnTo>
                    <a:pt x="682" y="727"/>
                  </a:lnTo>
                  <a:lnTo>
                    <a:pt x="978" y="333"/>
                  </a:lnTo>
                  <a:lnTo>
                    <a:pt x="987" y="321"/>
                  </a:lnTo>
                  <a:lnTo>
                    <a:pt x="996" y="309"/>
                  </a:lnTo>
                  <a:lnTo>
                    <a:pt x="1003" y="296"/>
                  </a:lnTo>
                  <a:lnTo>
                    <a:pt x="1009" y="282"/>
                  </a:lnTo>
                  <a:lnTo>
                    <a:pt x="1014" y="268"/>
                  </a:lnTo>
                  <a:lnTo>
                    <a:pt x="1015" y="253"/>
                  </a:lnTo>
                  <a:lnTo>
                    <a:pt x="1015" y="245"/>
                  </a:lnTo>
                  <a:lnTo>
                    <a:pt x="1014" y="238"/>
                  </a:lnTo>
                  <a:lnTo>
                    <a:pt x="1012" y="230"/>
                  </a:lnTo>
                  <a:lnTo>
                    <a:pt x="1009" y="223"/>
                  </a:lnTo>
                  <a:lnTo>
                    <a:pt x="1005" y="216"/>
                  </a:lnTo>
                  <a:lnTo>
                    <a:pt x="1000" y="210"/>
                  </a:lnTo>
                  <a:lnTo>
                    <a:pt x="994" y="204"/>
                  </a:lnTo>
                  <a:lnTo>
                    <a:pt x="990" y="199"/>
                  </a:lnTo>
                  <a:lnTo>
                    <a:pt x="976" y="192"/>
                  </a:lnTo>
                  <a:lnTo>
                    <a:pt x="963" y="186"/>
                  </a:lnTo>
                  <a:lnTo>
                    <a:pt x="948" y="183"/>
                  </a:lnTo>
                  <a:lnTo>
                    <a:pt x="932" y="181"/>
                  </a:lnTo>
                  <a:lnTo>
                    <a:pt x="917" y="181"/>
                  </a:lnTo>
                  <a:lnTo>
                    <a:pt x="902" y="181"/>
                  </a:lnTo>
                  <a:lnTo>
                    <a:pt x="546" y="181"/>
                  </a:lnTo>
                  <a:lnTo>
                    <a:pt x="546" y="1091"/>
                  </a:lnTo>
                  <a:lnTo>
                    <a:pt x="181" y="1091"/>
                  </a:lnTo>
                  <a:lnTo>
                    <a:pt x="181" y="181"/>
                  </a:lnTo>
                  <a:lnTo>
                    <a:pt x="0" y="181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E2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-374650" y="-17461"/>
            <a:ext cx="366712" cy="366713"/>
          </a:xfrm>
          <a:prstGeom prst="rect">
            <a:avLst/>
          </a:prstGeom>
          <a:solidFill>
            <a:srgbClr val="E21A1A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-374650" y="349256"/>
            <a:ext cx="366712" cy="366713"/>
          </a:xfrm>
          <a:prstGeom prst="rect">
            <a:avLst/>
          </a:prstGeom>
          <a:solidFill>
            <a:srgbClr val="394A58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-374650" y="715963"/>
            <a:ext cx="366712" cy="366712"/>
          </a:xfrm>
          <a:prstGeom prst="rect">
            <a:avLst/>
          </a:prstGeom>
          <a:solidFill>
            <a:srgbClr val="455D7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-374650" y="1081088"/>
            <a:ext cx="366712" cy="366712"/>
          </a:xfrm>
          <a:prstGeom prst="rect">
            <a:avLst/>
          </a:prstGeom>
          <a:solidFill>
            <a:srgbClr val="68798B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-374650" y="1447806"/>
            <a:ext cx="366712" cy="366713"/>
          </a:xfrm>
          <a:prstGeom prst="rect">
            <a:avLst/>
          </a:prstGeom>
          <a:solidFill>
            <a:srgbClr val="909CAA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-774700" y="-22221"/>
            <a:ext cx="366712" cy="377825"/>
          </a:xfrm>
          <a:prstGeom prst="rect">
            <a:avLst/>
          </a:prstGeom>
          <a:solidFill>
            <a:srgbClr val="CECCA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-781050" y="3303588"/>
            <a:ext cx="366712" cy="366712"/>
          </a:xfrm>
          <a:prstGeom prst="rect">
            <a:avLst/>
          </a:prstGeom>
          <a:solidFill>
            <a:srgbClr val="78D64B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-1601786" y="-22225"/>
            <a:ext cx="366713" cy="366713"/>
          </a:xfrm>
          <a:prstGeom prst="rect">
            <a:avLst/>
          </a:prstGeom>
          <a:solidFill>
            <a:srgbClr val="FF690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-374650" y="1828806"/>
            <a:ext cx="366712" cy="366713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-374650" y="2211388"/>
            <a:ext cx="366712" cy="366712"/>
          </a:xfrm>
          <a:prstGeom prst="rect">
            <a:avLst/>
          </a:prstGeom>
          <a:solidFill>
            <a:srgbClr val="60606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-374650" y="2571756"/>
            <a:ext cx="366712" cy="366713"/>
          </a:xfrm>
          <a:prstGeom prst="rect">
            <a:avLst/>
          </a:prstGeom>
          <a:solidFill>
            <a:srgbClr val="828282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-374650" y="2943232"/>
            <a:ext cx="366712" cy="366713"/>
          </a:xfrm>
          <a:prstGeom prst="rect">
            <a:avLst/>
          </a:prstGeom>
          <a:solidFill>
            <a:srgbClr val="A9A9A9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-374650" y="3314704"/>
            <a:ext cx="366712" cy="366713"/>
          </a:xfrm>
          <a:prstGeom prst="rect">
            <a:avLst/>
          </a:prstGeom>
          <a:solidFill>
            <a:srgbClr val="D3D3D3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-774700" y="355606"/>
            <a:ext cx="366712" cy="366713"/>
          </a:xfrm>
          <a:prstGeom prst="rect">
            <a:avLst/>
          </a:prstGeom>
          <a:solidFill>
            <a:srgbClr val="85865F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-774700" y="715963"/>
            <a:ext cx="366712" cy="366712"/>
          </a:xfrm>
          <a:prstGeom prst="rect">
            <a:avLst/>
          </a:prstGeom>
          <a:solidFill>
            <a:srgbClr val="DDDCB4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-774700" y="1082681"/>
            <a:ext cx="366712" cy="366713"/>
          </a:xfrm>
          <a:prstGeom prst="rect">
            <a:avLst/>
          </a:prstGeom>
          <a:solidFill>
            <a:srgbClr val="EBEAD4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-774700" y="1447801"/>
            <a:ext cx="366712" cy="388939"/>
          </a:xfrm>
          <a:prstGeom prst="rect">
            <a:avLst/>
          </a:prstGeom>
          <a:solidFill>
            <a:srgbClr val="A3A86B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-774700" y="1836739"/>
            <a:ext cx="366712" cy="366712"/>
          </a:xfrm>
          <a:prstGeom prst="rect">
            <a:avLst/>
          </a:prstGeom>
          <a:solidFill>
            <a:srgbClr val="626B45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-774700" y="2203456"/>
            <a:ext cx="366712" cy="366713"/>
          </a:xfrm>
          <a:prstGeom prst="rect">
            <a:avLst/>
          </a:prstGeom>
          <a:solidFill>
            <a:srgbClr val="828B5C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-774700" y="2570163"/>
            <a:ext cx="366712" cy="366712"/>
          </a:xfrm>
          <a:prstGeom prst="rect">
            <a:avLst/>
          </a:prstGeom>
          <a:solidFill>
            <a:srgbClr val="B2B989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-774700" y="2936881"/>
            <a:ext cx="366712" cy="366713"/>
          </a:xfrm>
          <a:prstGeom prst="rect">
            <a:avLst/>
          </a:prstGeom>
          <a:solidFill>
            <a:srgbClr val="D3D7BD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-1189038" y="-22221"/>
            <a:ext cx="366713" cy="377825"/>
          </a:xfrm>
          <a:prstGeom prst="rect">
            <a:avLst/>
          </a:prstGeom>
          <a:solidFill>
            <a:srgbClr val="0066A1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10"/>
          <p:cNvSpPr>
            <a:spLocks noChangeArrowheads="1"/>
          </p:cNvSpPr>
          <p:nvPr/>
        </p:nvSpPr>
        <p:spPr bwMode="auto">
          <a:xfrm>
            <a:off x="-1189038" y="355606"/>
            <a:ext cx="366713" cy="366713"/>
          </a:xfrm>
          <a:prstGeom prst="rect">
            <a:avLst/>
          </a:prstGeom>
          <a:solidFill>
            <a:srgbClr val="003356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-1189038" y="715963"/>
            <a:ext cx="366713" cy="366712"/>
          </a:xfrm>
          <a:prstGeom prst="rect">
            <a:avLst/>
          </a:prstGeom>
          <a:solidFill>
            <a:srgbClr val="00507C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-1189038" y="1082681"/>
            <a:ext cx="366713" cy="366713"/>
          </a:xfrm>
          <a:prstGeom prst="rect">
            <a:avLst/>
          </a:prstGeom>
          <a:solidFill>
            <a:srgbClr val="007FB1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-1189038" y="1447801"/>
            <a:ext cx="366713" cy="388939"/>
          </a:xfrm>
          <a:prstGeom prst="rect">
            <a:avLst/>
          </a:prstGeom>
          <a:solidFill>
            <a:srgbClr val="8AB0D2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0" name="Rectangle 10"/>
          <p:cNvSpPr>
            <a:spLocks noChangeArrowheads="1"/>
          </p:cNvSpPr>
          <p:nvPr/>
        </p:nvSpPr>
        <p:spPr bwMode="auto">
          <a:xfrm>
            <a:off x="-1189038" y="1825631"/>
            <a:ext cx="366713" cy="373063"/>
          </a:xfrm>
          <a:prstGeom prst="rect">
            <a:avLst/>
          </a:prstGeom>
          <a:solidFill>
            <a:srgbClr val="00A3E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" name="Rectangle 10"/>
          <p:cNvSpPr>
            <a:spLocks noChangeArrowheads="1"/>
          </p:cNvSpPr>
          <p:nvPr/>
        </p:nvSpPr>
        <p:spPr bwMode="auto">
          <a:xfrm>
            <a:off x="-1189038" y="2198691"/>
            <a:ext cx="366713" cy="373063"/>
          </a:xfrm>
          <a:prstGeom prst="rect">
            <a:avLst/>
          </a:prstGeom>
          <a:solidFill>
            <a:srgbClr val="206689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-1189038" y="2570166"/>
            <a:ext cx="366713" cy="373063"/>
          </a:xfrm>
          <a:prstGeom prst="rect">
            <a:avLst/>
          </a:prstGeom>
          <a:solidFill>
            <a:srgbClr val="2F87B6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-1189038" y="2941641"/>
            <a:ext cx="366713" cy="373063"/>
          </a:xfrm>
          <a:prstGeom prst="rect">
            <a:avLst/>
          </a:prstGeom>
          <a:solidFill>
            <a:srgbClr val="61B9E9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4" name="Rectangle 10"/>
          <p:cNvSpPr>
            <a:spLocks noChangeArrowheads="1"/>
          </p:cNvSpPr>
          <p:nvPr/>
        </p:nvSpPr>
        <p:spPr bwMode="auto">
          <a:xfrm>
            <a:off x="-1189038" y="3303591"/>
            <a:ext cx="366713" cy="373063"/>
          </a:xfrm>
          <a:prstGeom prst="rect">
            <a:avLst/>
          </a:prstGeom>
          <a:solidFill>
            <a:srgbClr val="B0DCF4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5" name="Rectangle 12"/>
          <p:cNvSpPr>
            <a:spLocks noChangeArrowheads="1"/>
          </p:cNvSpPr>
          <p:nvPr/>
        </p:nvSpPr>
        <p:spPr bwMode="auto">
          <a:xfrm>
            <a:off x="-781050" y="3676656"/>
            <a:ext cx="366712" cy="366713"/>
          </a:xfrm>
          <a:prstGeom prst="rect">
            <a:avLst/>
          </a:prstGeom>
          <a:solidFill>
            <a:srgbClr val="658446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56" name="Rectangle 12"/>
          <p:cNvSpPr>
            <a:spLocks noChangeArrowheads="1"/>
          </p:cNvSpPr>
          <p:nvPr/>
        </p:nvSpPr>
        <p:spPr bwMode="auto">
          <a:xfrm>
            <a:off x="-781050" y="4043363"/>
            <a:ext cx="366712" cy="366712"/>
          </a:xfrm>
          <a:prstGeom prst="rect">
            <a:avLst/>
          </a:prstGeom>
          <a:solidFill>
            <a:srgbClr val="7FA357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57" name="Rectangle 12"/>
          <p:cNvSpPr>
            <a:spLocks noChangeArrowheads="1"/>
          </p:cNvSpPr>
          <p:nvPr/>
        </p:nvSpPr>
        <p:spPr bwMode="auto">
          <a:xfrm>
            <a:off x="-781050" y="4410081"/>
            <a:ext cx="366712" cy="366713"/>
          </a:xfrm>
          <a:prstGeom prst="rect">
            <a:avLst/>
          </a:prstGeom>
          <a:solidFill>
            <a:srgbClr val="AED086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58" name="Rectangle 12"/>
          <p:cNvSpPr>
            <a:spLocks noChangeArrowheads="1"/>
          </p:cNvSpPr>
          <p:nvPr/>
        </p:nvSpPr>
        <p:spPr bwMode="auto">
          <a:xfrm>
            <a:off x="-781050" y="4781556"/>
            <a:ext cx="366712" cy="366713"/>
          </a:xfrm>
          <a:prstGeom prst="rect">
            <a:avLst/>
          </a:prstGeom>
          <a:solidFill>
            <a:srgbClr val="D6E8C3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59" name="Rectangle 12"/>
          <p:cNvSpPr>
            <a:spLocks noChangeArrowheads="1"/>
          </p:cNvSpPr>
          <p:nvPr/>
        </p:nvSpPr>
        <p:spPr bwMode="auto">
          <a:xfrm>
            <a:off x="-1601786" y="334963"/>
            <a:ext cx="366713" cy="366712"/>
          </a:xfrm>
          <a:prstGeom prst="rect">
            <a:avLst/>
          </a:prstGeom>
          <a:solidFill>
            <a:srgbClr val="80503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-1601786" y="701681"/>
            <a:ext cx="366713" cy="366713"/>
          </a:xfrm>
          <a:prstGeom prst="rect">
            <a:avLst/>
          </a:prstGeom>
          <a:solidFill>
            <a:srgbClr val="AC6B2F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61" name="Rectangle 12"/>
          <p:cNvSpPr>
            <a:spLocks noChangeArrowheads="1"/>
          </p:cNvSpPr>
          <p:nvPr/>
        </p:nvSpPr>
        <p:spPr bwMode="auto">
          <a:xfrm>
            <a:off x="-1601786" y="1068388"/>
            <a:ext cx="366713" cy="366712"/>
          </a:xfrm>
          <a:prstGeom prst="rect">
            <a:avLst/>
          </a:prstGeom>
          <a:solidFill>
            <a:srgbClr val="E4A063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62" name="Rectangle 12"/>
          <p:cNvSpPr>
            <a:spLocks noChangeArrowheads="1"/>
          </p:cNvSpPr>
          <p:nvPr/>
        </p:nvSpPr>
        <p:spPr bwMode="auto">
          <a:xfrm>
            <a:off x="-1601786" y="1435106"/>
            <a:ext cx="366713" cy="366713"/>
          </a:xfrm>
          <a:prstGeom prst="rect">
            <a:avLst/>
          </a:prstGeom>
          <a:solidFill>
            <a:srgbClr val="F1D0B1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86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59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74441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ПОДГОТОВКА К ОТЧЕТНО – ВЫБОРНОЙ КАМПАНИИ 2020 -2021 ГОДА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381328"/>
            <a:ext cx="3603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8832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683" y="6533728"/>
            <a:ext cx="3603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408" y="6533728"/>
            <a:ext cx="13112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5576" y="26064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ПОРЯДОК      ИЗБРАНИЯ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938340"/>
            <a:ext cx="3721741" cy="8344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Председателя организации Профсоюза, Председателя Профсоюза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20071" y="908720"/>
            <a:ext cx="3500611" cy="8640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 в выборный коллегиальный орган вышестоящей организации Профсоюза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2060848"/>
            <a:ext cx="439248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избранным считается кандидат, набравший не менее 3/5 голосов делегатов, при наличии кворума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ни один из кандидатов не получил указанного количества голосов, то проводится </a:t>
            </a:r>
            <a:r>
              <a:rPr 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ТУР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двум кандидатам, набравшим наибольшее количество голосов в первом туре. 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 во втором туре ни один кандидат не набрал не менее 3/5 голосов, назначаются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ПОВТОРНЫЕ ВЫБОРЫ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ИЗБРАЛИ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председателя, вопрос откладывается на </a:t>
            </a:r>
            <a:r>
              <a:rPr 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не более 1 месяца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проведения второго этапа отчетно-выборного собрания. При этом полномочия делегатов сохраняются. </a:t>
            </a:r>
          </a:p>
          <a:p>
            <a:pPr marL="285750" indent="-285750">
              <a:buFontTx/>
              <a:buChar char="-"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256075" y="2064489"/>
            <a:ext cx="34286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формировании комитета вышестоящей организации Профсоюза по принципу прямого делегирования, организация избирает </a:t>
            </a:r>
            <a:r>
              <a:rPr 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установленной квоте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своих представителей в состав выборного коллегиального органа вышестоящей организации Профсоюза </a:t>
            </a:r>
            <a:r>
              <a:rPr 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правом отзыва и замены.  </a:t>
            </a:r>
            <a:endParaRPr lang="ru-RU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608" y="5523334"/>
            <a:ext cx="7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собрания, конференции, Съезда служит основанием для </a:t>
            </a:r>
            <a:r>
              <a:rPr lang="ru-RU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заключения(расторжения) срочного трудового договора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руководителем профсоюзной организации, Профсоюза.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918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683" y="6533728"/>
            <a:ext cx="3603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408" y="6533728"/>
            <a:ext cx="13112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1" y="147038"/>
            <a:ext cx="7165453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  ГОЛОСОВАНИЯ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количественного состава профсоюзного органа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формы голосования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381578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(голосование по каждому включенному в список кандидату)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99040" y="1381578"/>
            <a:ext cx="57690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ТАЙНОЕ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счетная комиссия готовит бюллетени;</a:t>
            </a:r>
          </a:p>
          <a:p>
            <a:pPr marL="342900" indent="-342900">
              <a:buFontTx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избирательные ящики опечатываются членами счетной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</a:t>
            </a:r>
          </a:p>
          <a:p>
            <a:pPr marL="342900" indent="-342900">
              <a:buFontTx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голосование проводится только по кандидатурам, выдвинутым, обсужденным и внесенным в бюллетени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Tx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Избранным считается,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набравший при выборах: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председателя, членов КРК – не менее 3/5 голосов;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членов комитета, президиума организации профсоюза –    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более половины, принявших в работе собрания по 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данным регистрации.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166" y="4293096"/>
            <a:ext cx="86493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Бюллетень недействителен если: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установленной формы;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которым невозможно установить волеизъявление участника, 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незаполненные;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выборам руководителей организаций Профсоюза, если отмечено более одной кандидатуры;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выборам коллегиальных органов, в которых количество голосов, поданных «ЗА», больше утвержденного количества состава выборного профсоюзного органа;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внесения делегатами собственноручно в бюллетени дополнительных фамилий. 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041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575360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               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2864291"/>
            <a:ext cx="74888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9" y="6495145"/>
            <a:ext cx="3603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747" y="6529224"/>
            <a:ext cx="13112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692695"/>
            <a:ext cx="778443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ВНЕОЧЕРЕДНЫЕ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ОТЧЕТЫ И ВЫБОРЫ ПРОФСОЮЗНЫХ ОРГАНОВ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могут быть: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требование не менее 1/3 объединяемых организацией членов Профсоюза;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требование выборного органа вышестоящей организации Профсоюза.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месячный срок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принимается решение о созыве собрания (конференции).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Освобождение от выборной должности работника организации Профсоюза производится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решению профсоюзного органа, его избравшего,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 числе на основании прекращения его членства в Профсоюзе, исключения из Профсоюза.</a:t>
            </a:r>
          </a:p>
        </p:txBody>
      </p:sp>
    </p:spTree>
    <p:extLst>
      <p:ext uri="{BB962C8B-B14F-4D97-AF65-F5344CB8AC3E}">
        <p14:creationId xmlns:p14="http://schemas.microsoft.com/office/powerpoint/2010/main" val="27759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683" y="6533728"/>
            <a:ext cx="3603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408" y="6533728"/>
            <a:ext cx="13112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26064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ОКОНЧАНИЯ </a:t>
            </a:r>
          </a:p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отчетно-выборного собрания, конференции, Съезда: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268760"/>
            <a:ext cx="828930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организационного заседание вновь избранного руководящего выборного коллегиального органа организации Профсоюза;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заседание ЦКРК, контрольно-ревизионной комиссии организации Профсоюза;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проведения отчетов и выборов председатели соответствующих организаций Профсоюза в срок не более 10 дней представляют в профсоюзный орган вышестоящей организации Профсоюза копии документов (см. раздел 8 ИНСТРУКЦИИ по проведению отчетов и выборов в РОСПРОФЖЕЛ 2017 год); 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критических замечаний;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смене руководителя организации профсоюза в присутствии представителя КРК производится приме-сдача дел, что подтверждается актов, составленным в 3х экземплярах;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конференции хранятся на правах документов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строгой отчетности.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474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683" y="6533728"/>
            <a:ext cx="3603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408" y="6533728"/>
            <a:ext cx="13112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26064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часто встречаемые нарушения в ходе проведения отчетно-выборных кампаний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268760"/>
            <a:ext cx="8505327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решения комитета о созыве собрания (конференции)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установлено конкретное количество делегатов от каждого структурного подразделения при проведении конференции.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при проведении отчетно-выборной кампании в структурных подразделениях.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делегатов конференции не соответствует избранным от подразделения.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выписки об избрании.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предоставлен комплект документов для работы мандатной комиссии.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протоколы мандатной комиссии.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кворума.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Истекли сроки полномочий, собрания (конференции) не проведены.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 срок оповещения членов Профсоюза о собрании (конференции).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стадии выдвижения без отводов или самоотводов не включают в список для голосования.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рабочих органов работников, не избранных делегатами.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заведомо ложной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об ограничениях при избрании на должность председателя организации Профсоюза.</a:t>
            </a:r>
          </a:p>
          <a:p>
            <a:pPr marL="342900" indent="-342900">
              <a:buAutoNum type="arabicPeriod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51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683" y="6533728"/>
            <a:ext cx="3603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408" y="6540500"/>
            <a:ext cx="13112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442975"/>
            <a:ext cx="872135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УСТАВ РОСПРОФЖЕЛ (пункт 9.5.20)</a:t>
            </a:r>
          </a:p>
          <a:p>
            <a:pPr algn="ctr"/>
            <a:r>
              <a:rPr lang="ru-RU" sz="2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единые сроки проведения отчетов и </a:t>
            </a:r>
            <a:r>
              <a:rPr lang="ru-RU" sz="20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выборов в организациях Профсоюза</a:t>
            </a:r>
            <a:endParaRPr lang="ru-RU" sz="2000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2500" y="5984413"/>
            <a:ext cx="5544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Профсоюзная группа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14162" y="5209655"/>
            <a:ext cx="6421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Цеховые Профсоюзные организации (ЦПО)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8700" y="4240977"/>
            <a:ext cx="680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Первичные профсоюзные организации (ППО)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736" y="292494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Объединенные первичные профсоюзные организации (ОППО)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3557" y="2092786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Терпрофжел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Дорпрофжел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6998" y="132472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     (СЪЕЗД)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верх 10"/>
          <p:cNvSpPr/>
          <p:nvPr/>
        </p:nvSpPr>
        <p:spPr>
          <a:xfrm>
            <a:off x="4397097" y="5578987"/>
            <a:ext cx="354949" cy="405426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4397097" y="4610309"/>
            <a:ext cx="367669" cy="561217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4397097" y="3666675"/>
            <a:ext cx="367669" cy="567151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4397097" y="2509891"/>
            <a:ext cx="354949" cy="432048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 вверх 14"/>
          <p:cNvSpPr/>
          <p:nvPr/>
        </p:nvSpPr>
        <p:spPr>
          <a:xfrm>
            <a:off x="4355976" y="1700808"/>
            <a:ext cx="350351" cy="391978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786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683" y="6533728"/>
            <a:ext cx="3603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408" y="6533728"/>
            <a:ext cx="13112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299400"/>
            <a:ext cx="828092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Выборы профсоюзных органов в ППО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с периодичностью: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7810" y="1340768"/>
            <a:ext cx="3744416" cy="8270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ru-RU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r>
              <a:rPr lang="ru-RU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нее 150 </a:t>
            </a:r>
            <a:r>
              <a:rPr lang="ru-RU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членов Профсоюза  </a:t>
            </a:r>
          </a:p>
          <a:p>
            <a:pPr algn="ctr"/>
            <a:r>
              <a:rPr lang="ru-RU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-1 раз в </a:t>
            </a:r>
            <a:r>
              <a:rPr lang="ru-RU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2,5 года</a:t>
            </a:r>
            <a:endParaRPr lang="ru-RU" b="1" dirty="0">
              <a:ln w="1905">
                <a:solidFill>
                  <a:srgbClr val="FF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69047" y="1325134"/>
            <a:ext cx="3644626" cy="8270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более 150 </a:t>
            </a:r>
            <a:r>
              <a:rPr lang="ru-RU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членов Профсоюза – 1 раз в </a:t>
            </a:r>
            <a:r>
              <a:rPr lang="ru-RU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 лет</a:t>
            </a:r>
            <a:endParaRPr lang="ru-RU" b="1" dirty="0">
              <a:ln w="1905">
                <a:solidFill>
                  <a:srgbClr val="FF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114" y="2488540"/>
            <a:ext cx="8162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Профсоюза, делегаты </a:t>
            </a:r>
            <a:r>
              <a:rPr lang="ru-RU" sz="1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оповещаются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созыве, повестке дня и месте проведения профсоюзного собрания, конференции, Съезда: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84" y="3212976"/>
            <a:ext cx="3096344" cy="7386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Профгруппы, цеховой (факультетской) профсоюзной организации, ППО, ОППО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6053" y="3288184"/>
            <a:ext cx="2609137" cy="30777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позднее, чем за 10 дней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7584" y="4238218"/>
            <a:ext cx="3096344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ОППО с правами территориальной,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Терпрофжел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Дорпрофжел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59207" y="4365104"/>
            <a:ext cx="2609137" cy="30777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позднее, чем за  1 месяц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6905" y="5075311"/>
            <a:ext cx="3096344" cy="30777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Съезда Профсоюза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59207" y="5075311"/>
            <a:ext cx="2609137" cy="30777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позднее, чем за 6 месяцев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1901" y="5756114"/>
            <a:ext cx="3095665" cy="30777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Внеочередного Съезда Профсоюза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59207" y="5733256"/>
            <a:ext cx="2609137" cy="30777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позднее, чем за 2 месяца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4067944" y="3288184"/>
            <a:ext cx="792088" cy="35684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4067944" y="4365104"/>
            <a:ext cx="792088" cy="396333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4067944" y="5075311"/>
            <a:ext cx="792088" cy="307777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4067944" y="5756115"/>
            <a:ext cx="792088" cy="284918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516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86000" y="1772816"/>
            <a:ext cx="1277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64092" y="1680483"/>
            <a:ext cx="27271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683" y="6533728"/>
            <a:ext cx="3603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408" y="6533728"/>
            <a:ext cx="13112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476672"/>
            <a:ext cx="8640960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ОРГАНИЗАЦИИ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ОТЧЕТОВ И ВЫБОРОВ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комитета организации Профсоюза определяет: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и место.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Собрание или конференция .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(норма представительства) и общее количество делегатов от каждого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структурного подразделения.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проведение отчетов и выборов в структурных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подразделениях. 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формирования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ответственных за оказание практической помощи в структурных подразделениях.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плана мероприятий по подготовке.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отчетного доклада (подготовка и содержание) выборного органа по всем направлениям деятельности.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98443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3549" y="452213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1" y="6408143"/>
            <a:ext cx="3603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087" y="6413291"/>
            <a:ext cx="13112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42783" y="692696"/>
            <a:ext cx="5894562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ПРАВОМОЧНОСТЬ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0536" y="2274845"/>
            <a:ext cx="2016224" cy="36004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2700">
                  <a:solidFill>
                    <a:schemeClr val="tx1"/>
                  </a:solidFill>
                </a:ln>
              </a:rPr>
              <a:t>СОБРАНИЕ</a:t>
            </a:r>
            <a:endParaRPr lang="ru-RU" dirty="0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2256843"/>
            <a:ext cx="2160240" cy="39634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1"/>
                  </a:solidFill>
                </a:ln>
              </a:rPr>
              <a:t>КОНФЕРЕНЦИЯ</a:t>
            </a:r>
            <a:endParaRPr lang="ru-RU" b="1" dirty="0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36458" y="2256843"/>
            <a:ext cx="1872532" cy="39604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1"/>
                  </a:solidFill>
                </a:ln>
              </a:rPr>
              <a:t>СЪЕЗД</a:t>
            </a:r>
            <a:endParaRPr lang="ru-RU" b="1" dirty="0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44008" y="3645024"/>
            <a:ext cx="3659080" cy="792088"/>
          </a:xfrm>
          <a:prstGeom prst="round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участии </a:t>
            </a:r>
          </a:p>
          <a:p>
            <a:pPr algn="ctr"/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2/3 избранных делегатов</a:t>
            </a:r>
            <a:endParaRPr lang="ru-RU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7507" y="3700256"/>
            <a:ext cx="2880320" cy="792088"/>
          </a:xfrm>
          <a:prstGeom prst="roundRect">
            <a:avLst/>
          </a:prstGeom>
          <a:noFill/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 smtClean="0">
                <a:ln w="635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участии более половины работающих членов Профсоюза</a:t>
            </a:r>
            <a:endParaRPr lang="ru-RU" sz="1200" b="1" cap="all" dirty="0">
              <a:ln w="635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1263591" y="2755752"/>
            <a:ext cx="360040" cy="631794"/>
          </a:xfrm>
          <a:prstGeom prst="down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076056" y="2755752"/>
            <a:ext cx="360040" cy="745256"/>
          </a:xfrm>
          <a:prstGeom prst="down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308304" y="2755752"/>
            <a:ext cx="360039" cy="745256"/>
          </a:xfrm>
          <a:prstGeom prst="down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0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683" y="6533728"/>
            <a:ext cx="3603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408" y="6540500"/>
            <a:ext cx="13112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99592" y="188640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   ИЗБРАНИЯ    ДЕЛЕГАТОВ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544" y="1087115"/>
            <a:ext cx="374441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организации Профсоюза и его заместители, Председатель Профсоюза и его заместители 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ДОЛЖНОСТИ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 в состав соответствующих выборных коллегиальных органов организаций Профсоюза и являются делегатами конференции  соответствующей организации Профсоюза, Съезда Профсоюза. 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Председатели КРК организаций Профсоюза, председатель ЦКРК  всех уровней 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ДОЛЖНОСТИ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делегатами профсоюзных конференций соответствующих организаций Профсоюза, Съезда Профсоюза.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4087" y="1196752"/>
            <a:ext cx="335659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Комитеты соответствующих организаций Профсоюза, не позднее, чем за 10 дней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ПРИНЯТИЯ РЕШЕНИЯ О СОЗЫВЕ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 (конференции) проводят 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сверку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учетных карточек фактическому составу работающих (учащихся) членов Профсоюза, с составлением акта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устанавливают норму представительства (квоту) для делегатов конференции.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123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9" y="6453336"/>
            <a:ext cx="3603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173" y="6459687"/>
            <a:ext cx="13112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75656" y="370046"/>
            <a:ext cx="648072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РАБОЧИЕ ОРГАНЫ 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1560" y="2348880"/>
            <a:ext cx="1440160" cy="64807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ПРЕЗИДИУМ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635896" y="2348880"/>
            <a:ext cx="1800200" cy="64807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СЕКРЕТАРИАТ (СЕКРЕТАРЬ)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732240" y="2339946"/>
            <a:ext cx="1872208" cy="64807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РЕДАКЦИОННАЯ КОМИССИЯ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41570" y="3671487"/>
            <a:ext cx="1794326" cy="64807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СЧЕТНАЯ КОМИССИЯ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4048" y="3671486"/>
            <a:ext cx="3240360" cy="83763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МАНДАТНАЯ КОМИССИЯ </a:t>
            </a:r>
          </a:p>
          <a:p>
            <a:pPr algn="ctr"/>
            <a:r>
              <a:rPr lang="ru-RU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(только для конференции и Съезда)</a:t>
            </a:r>
            <a:endParaRPr lang="ru-RU" sz="14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771800" y="1340768"/>
            <a:ext cx="0" cy="22322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554350" y="1355092"/>
            <a:ext cx="0" cy="83544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488324" y="1355092"/>
            <a:ext cx="0" cy="83544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1658613" y="1340768"/>
            <a:ext cx="182957" cy="8640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228184" y="1376772"/>
            <a:ext cx="0" cy="219624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94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683" y="6533728"/>
            <a:ext cx="3603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408" y="6533728"/>
            <a:ext cx="13112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899" y="404664"/>
            <a:ext cx="839278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ПРОФСОЮЗНЫХ ОРГАНОВ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812" y="1700808"/>
            <a:ext cx="3312368" cy="135421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(более 50% голосов)</a:t>
            </a:r>
          </a:p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члены выборных коллегиальных органов (комитет, президиум)</a:t>
            </a:r>
            <a:endParaRPr lang="ru-RU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07362" y="1700808"/>
            <a:ext cx="4580731" cy="39087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Квалифицированное большинство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(не менее 3/5 голосов)</a:t>
            </a:r>
          </a:p>
          <a:p>
            <a:pPr algn="ctr"/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бразование профсоюзных органов и досрочное прекращение их полномочий;</a:t>
            </a:r>
          </a:p>
          <a:p>
            <a:pPr marL="285750" indent="-285750">
              <a:buFontTx/>
              <a:buChar char="-"/>
            </a:pP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решений о реорганизации и ликвидации (как юридического лица) Профсоюза, организации Профсоюза;</a:t>
            </a:r>
          </a:p>
          <a:p>
            <a:pPr marL="285750" indent="-285750">
              <a:buFontTx/>
              <a:buChar char="-"/>
            </a:pP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Избрание ЦКРК Профсоюза, КРК организации Профсоюза;</a:t>
            </a:r>
          </a:p>
          <a:p>
            <a:pPr marL="285750" indent="-285750">
              <a:buFontTx/>
              <a:buChar char="-"/>
            </a:pP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приоритетных направлений деятельности Профсоюза;</a:t>
            </a:r>
          </a:p>
          <a:p>
            <a:pPr marL="285750" indent="-285750">
              <a:buFontTx/>
              <a:buChar char="-"/>
            </a:pP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и изменение Устава .</a:t>
            </a:r>
          </a:p>
          <a:p>
            <a:pPr marL="285750" indent="-285750">
              <a:buFontTx/>
              <a:buChar char="-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1835696" y="1016514"/>
            <a:ext cx="504056" cy="54027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525718" y="1016732"/>
            <a:ext cx="494554" cy="54006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361864" y="5710288"/>
            <a:ext cx="76050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началом процедуры выборов профсоюзных органов(органа) собрание, конференция, Съезд принимает решение о прекращении полномочий действующих профсоюзных органов (органа).</a:t>
            </a:r>
            <a:endParaRPr lang="ru-RU" sz="1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912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683" y="6533728"/>
            <a:ext cx="3603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408" y="6533728"/>
            <a:ext cx="13112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1560" y="404664"/>
            <a:ext cx="799288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должность руководителя соответствующей организации Профсоюза могут быть выдвинуты члены Профсоюза: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состава кадрового резерва, сформированного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утвержденным ЦК Профсоюза Положением о подборе и подготовке кадрового резерва на руководящие выборные должности в РОСПРОФЖЕЛ и организациях РОСПРОФЖЕЛ.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предложению профсоюзного органа вышестоящей организации;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амовыдвижением; 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предложению любого члена Профсоюза данной организации Профсоюза.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8353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РЖД новый">
      <a:dk1>
        <a:srgbClr val="000000"/>
      </a:dk1>
      <a:lt1>
        <a:sysClr val="window" lastClr="FFFFFF"/>
      </a:lt1>
      <a:dk2>
        <a:srgbClr val="394A58"/>
      </a:dk2>
      <a:lt2>
        <a:srgbClr val="EBEAD4"/>
      </a:lt2>
      <a:accent1>
        <a:srgbClr val="626B45"/>
      </a:accent1>
      <a:accent2>
        <a:srgbClr val="FF6900"/>
      </a:accent2>
      <a:accent3>
        <a:srgbClr val="E21A1A"/>
      </a:accent3>
      <a:accent4>
        <a:srgbClr val="78D64B"/>
      </a:accent4>
      <a:accent5>
        <a:srgbClr val="0066A1"/>
      </a:accent5>
      <a:accent6>
        <a:srgbClr val="00A3E0"/>
      </a:accent6>
      <a:hlink>
        <a:srgbClr val="0000FF"/>
      </a:hlink>
      <a:folHlink>
        <a:srgbClr val="800080"/>
      </a:folHlink>
    </a:clrScheme>
    <a:fontScheme name="РЖД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1087</Words>
  <Application>Microsoft Office PowerPoint</Application>
  <PresentationFormat>Экран (4:3)</PresentationFormat>
  <Paragraphs>139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4_Открытая</vt:lpstr>
      <vt:lpstr>Тема Office</vt:lpstr>
      <vt:lpstr>ПОДГОТОВКА К ОТЧЕТНО – ВЫБОРНОЙ КАМПАНИИ 2020 -2021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Амбарцумян Нана Давидовна</dc:creator>
  <cp:lastModifiedBy>Амбарцумян Нана Давидовна</cp:lastModifiedBy>
  <cp:revision>117</cp:revision>
  <dcterms:created xsi:type="dcterms:W3CDTF">2018-07-12T10:07:11Z</dcterms:created>
  <dcterms:modified xsi:type="dcterms:W3CDTF">2019-04-23T11:44:35Z</dcterms:modified>
</cp:coreProperties>
</file>