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582" r:id="rId2"/>
    <p:sldId id="604" r:id="rId3"/>
    <p:sldId id="594" r:id="rId4"/>
    <p:sldId id="585" r:id="rId5"/>
    <p:sldId id="605" r:id="rId6"/>
    <p:sldId id="587" r:id="rId7"/>
    <p:sldId id="606" r:id="rId8"/>
    <p:sldId id="608" r:id="rId9"/>
    <p:sldId id="609" r:id="rId10"/>
    <p:sldId id="610" r:id="rId11"/>
    <p:sldId id="611" r:id="rId12"/>
    <p:sldId id="607" r:id="rId13"/>
    <p:sldId id="589" r:id="rId14"/>
    <p:sldId id="590" r:id="rId15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3" userDrawn="1">
          <p15:clr>
            <a:srgbClr val="A4A3A4"/>
          </p15:clr>
        </p15:guide>
        <p15:guide id="2" pos="389" userDrawn="1">
          <p15:clr>
            <a:srgbClr val="A4A3A4"/>
          </p15:clr>
        </p15:guide>
        <p15:guide id="3" pos="3266" userDrawn="1">
          <p15:clr>
            <a:srgbClr val="A4A3A4"/>
          </p15:clr>
        </p15:guide>
        <p15:guide id="4" pos="922" userDrawn="1">
          <p15:clr>
            <a:srgbClr val="A4A3A4"/>
          </p15:clr>
        </p15:guide>
        <p15:guide id="5" orient="horz" pos="531" userDrawn="1">
          <p15:clr>
            <a:srgbClr val="A4A3A4"/>
          </p15:clr>
        </p15:guide>
        <p15:guide id="6" pos="54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98D"/>
    <a:srgbClr val="3088E8"/>
    <a:srgbClr val="54B9E9"/>
    <a:srgbClr val="FDEBEE"/>
    <a:srgbClr val="D2233C"/>
    <a:srgbClr val="E3E0F0"/>
    <a:srgbClr val="594995"/>
    <a:srgbClr val="E6F5FC"/>
    <a:srgbClr val="D1E0E7"/>
    <a:srgbClr val="389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54" d="100"/>
          <a:sy n="154" d="100"/>
        </p:scale>
        <p:origin x="420" y="132"/>
      </p:cViewPr>
      <p:guideLst>
        <p:guide orient="horz" pos="463"/>
        <p:guide pos="389"/>
        <p:guide pos="3266"/>
        <p:guide pos="922"/>
        <p:guide orient="horz" pos="531"/>
        <p:guide pos="547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2189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EE-4EF2-8955-3BD01471BC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EE-4EF2-8955-3BD01471BC0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EE-4EF2-8955-3BD01471B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286272"/>
        <c:axId val="105296256"/>
      </c:barChart>
      <c:catAx>
        <c:axId val="105286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05296256"/>
        <c:crosses val="autoZero"/>
        <c:auto val="1"/>
        <c:lblAlgn val="ctr"/>
        <c:lblOffset val="100"/>
        <c:noMultiLvlLbl val="0"/>
      </c:catAx>
      <c:valAx>
        <c:axId val="105296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528627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71-4098-AE28-9EED409C423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71-4098-AE28-9EED409C423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71-4098-AE28-9EED409C42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334272"/>
        <c:axId val="105335808"/>
      </c:barChart>
      <c:catAx>
        <c:axId val="105334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05335808"/>
        <c:crosses val="autoZero"/>
        <c:auto val="1"/>
        <c:lblAlgn val="ctr"/>
        <c:lblOffset val="100"/>
        <c:noMultiLvlLbl val="0"/>
      </c:catAx>
      <c:valAx>
        <c:axId val="105335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533427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3"/>
            <c:bubble3D val="0"/>
            <c:explosion val="12"/>
            <c:extLst>
              <c:ext xmlns:c16="http://schemas.microsoft.com/office/drawing/2014/chart" uri="{C3380CC4-5D6E-409C-BE32-E72D297353CC}">
                <c16:uniqueId val="{00000000-0DB1-42C4-8650-32B0613BE3CF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B1-42C4-8650-32B0613BE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7515763970799192"/>
          <c:y val="0.21739229566001217"/>
          <c:w val="0.25177436273650594"/>
          <c:h val="0.647676539167063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3"/>
            <c:bubble3D val="0"/>
            <c:explosion val="10"/>
            <c:extLst>
              <c:ext xmlns:c16="http://schemas.microsoft.com/office/drawing/2014/chart" uri="{C3380CC4-5D6E-409C-BE32-E72D297353CC}">
                <c16:uniqueId val="{00000000-5101-4EE2-94FC-C6161E880853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01-4EE2-94FC-C6161E8808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7515763970799192"/>
          <c:y val="0.21739229566001217"/>
          <c:w val="0.25177436273650594"/>
          <c:h val="0.647676539167063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10E1124-79DA-4C6C-B195-E8E43360DA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9693AD6-1B01-41E8-93CA-FBD0A8B653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5CCD5-FF32-4B01-BB70-7B748E5CA07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215B721-060F-4A19-AE3F-F7F81560B1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257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EBA2A0-4940-4130-9BF9-710CC73173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1257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68CEC-948D-4120-B67F-1E31297D5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011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3A83B-0A01-469A-8FB7-740EDF349FBC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552"/>
            <a:ext cx="5438775" cy="3909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257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1257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800A3-72E7-4CF8-AD09-7BD794082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768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9882F-CDA2-4D18-96E0-8F0DE69B897F}" type="slidenum">
              <a:rPr lang="ru-RU" smtClean="0">
                <a:solidFill>
                  <a:prstClr val="black"/>
                </a:solidFill>
              </a:r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366C8-2710-4486-B43B-4ACC23146D0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309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366C8-2710-4486-B43B-4ACC23146D0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931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1D127C4D-5694-474B-B19A-CDC131766E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786" y="0"/>
            <a:ext cx="9143460" cy="514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255271" y="3642678"/>
            <a:ext cx="2221230" cy="1287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>
                <a:solidFill>
                  <a:schemeClr val="bg1"/>
                </a:solidFill>
              </a:defRPr>
            </a:lvl2pPr>
            <a:lvl3pPr marL="914400" indent="0">
              <a:buNone/>
              <a:defRPr sz="2000" b="1">
                <a:solidFill>
                  <a:schemeClr val="bg1"/>
                </a:solidFill>
              </a:defRPr>
            </a:lvl3pPr>
            <a:lvl4pPr marL="1371600" indent="0">
              <a:buNone/>
              <a:defRPr sz="2000" b="1">
                <a:solidFill>
                  <a:schemeClr val="bg1"/>
                </a:solidFill>
              </a:defRPr>
            </a:lvl4pPr>
            <a:lvl5pPr marL="1828800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r>
              <a:rPr lang="ru-RU" sz="2000" b="1" dirty="0">
                <a:solidFill>
                  <a:schemeClr val="bg1"/>
                </a:solidFill>
              </a:rPr>
              <a:t>Название презентации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(Arial 20, bold)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6827520" y="4170681"/>
            <a:ext cx="2179320" cy="693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>
              <a:defRPr sz="1400" b="0">
                <a:solidFill>
                  <a:schemeClr val="tx1"/>
                </a:solidFill>
              </a:defRPr>
            </a:lvl2pPr>
            <a:lvl3pPr>
              <a:defRPr sz="1400" b="0">
                <a:solidFill>
                  <a:schemeClr val="tx1"/>
                </a:solidFill>
              </a:defRPr>
            </a:lvl3pPr>
            <a:lvl4pPr>
              <a:defRPr sz="14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</a:lstStyle>
          <a:p>
            <a:pPr algn="r"/>
            <a:r>
              <a:rPr lang="ru-RU" sz="1400" dirty="0"/>
              <a:t>Ф.И.О. выступающего подразделение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324850" y="4654550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vsk.ru</a:t>
            </a:r>
            <a:endParaRPr lang="ru-RU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4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ая Шпаргал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8345" y="268442"/>
            <a:ext cx="7336606" cy="24264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Шпаргалка ВСК</a:t>
            </a:r>
            <a:r>
              <a:rPr lang="en-US" dirty="0"/>
              <a:t> </a:t>
            </a:r>
            <a:r>
              <a:rPr lang="ru-RU" dirty="0"/>
              <a:t>разметка направляющих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14556" y="4845319"/>
            <a:ext cx="333602" cy="169277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628650" y="0"/>
            <a:ext cx="0" cy="4978400"/>
          </a:xfrm>
          <a:prstGeom prst="line">
            <a:avLst/>
          </a:prstGeom>
          <a:ln w="19050"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1308100" y="1153174"/>
            <a:ext cx="0" cy="3825226"/>
          </a:xfrm>
          <a:prstGeom prst="line">
            <a:avLst/>
          </a:prstGeom>
          <a:ln w="19050"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4572000" y="1073150"/>
            <a:ext cx="0" cy="1837690"/>
          </a:xfrm>
          <a:prstGeom prst="line">
            <a:avLst/>
          </a:prstGeom>
          <a:ln w="19050"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 flipH="1">
            <a:off x="320040" y="482600"/>
            <a:ext cx="8823960" cy="0"/>
          </a:xfrm>
          <a:prstGeom prst="line">
            <a:avLst/>
          </a:prstGeom>
          <a:ln w="19050"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D:\Designer\Archive\Presentation\Исходники (черновики)\Иконки Растр\4x\empty@4x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3588" y="1276471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1327150" y="1289295"/>
            <a:ext cx="2824162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400" b="1">
                <a:solidFill>
                  <a:schemeClr val="tx2"/>
                </a:solidFill>
              </a:rPr>
              <a:t>Заголовок</a:t>
            </a:r>
            <a:r>
              <a:rPr lang="ru-RU" sz="1400" b="1" baseline="0">
                <a:solidFill>
                  <a:schemeClr val="tx2"/>
                </a:solidFill>
              </a:rPr>
              <a:t> второго уровня </a:t>
            </a:r>
            <a:r>
              <a:rPr lang="en-US" sz="1400" b="1" baseline="0">
                <a:solidFill>
                  <a:schemeClr val="tx2"/>
                </a:solidFill>
              </a:rPr>
              <a:t>(Arial 14,</a:t>
            </a:r>
            <a:r>
              <a:rPr lang="ru-RU" sz="1400" b="1" baseline="0">
                <a:solidFill>
                  <a:schemeClr val="tx2"/>
                </a:solidFill>
              </a:rPr>
              <a:t> </a:t>
            </a:r>
            <a:r>
              <a:rPr lang="en-US" sz="1400" b="1" baseline="0">
                <a:solidFill>
                  <a:schemeClr val="tx2"/>
                </a:solidFill>
              </a:rPr>
              <a:t>bold</a:t>
            </a:r>
            <a:r>
              <a:rPr lang="en-US" sz="1400" b="1" baseline="0" dirty="0">
                <a:solidFill>
                  <a:schemeClr val="tx2"/>
                </a:solidFill>
              </a:rPr>
              <a:t>)</a:t>
            </a:r>
            <a:endParaRPr lang="ru-RU" sz="1400" b="1" dirty="0">
              <a:solidFill>
                <a:schemeClr val="tx2"/>
              </a:solidFill>
            </a:endParaRPr>
          </a:p>
        </p:txBody>
      </p:sp>
      <p:pic>
        <p:nvPicPr>
          <p:cNvPr id="18" name="Picture 2" descr="D:\Designer\Archive\Presentation\Исходники (черновики)\Иконки Растр\4x\empty@4x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1276471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 userDrawn="1"/>
        </p:nvSpPr>
        <p:spPr>
          <a:xfrm>
            <a:off x="5275263" y="1289295"/>
            <a:ext cx="154594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400" b="1">
                <a:solidFill>
                  <a:schemeClr val="tx2"/>
                </a:solidFill>
              </a:rPr>
              <a:t>Размер иконки 1,5х1,5 см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36642" y="562049"/>
            <a:ext cx="7739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600" b="1">
                <a:solidFill>
                  <a:schemeClr val="tx2"/>
                </a:solidFill>
              </a:rPr>
              <a:t>Наиболее</a:t>
            </a:r>
            <a:r>
              <a:rPr lang="ru-RU" sz="1600" b="1" baseline="0">
                <a:solidFill>
                  <a:schemeClr val="tx2"/>
                </a:solidFill>
              </a:rPr>
              <a:t> правильное расположение информации на слайде (заголовок первого уровня</a:t>
            </a:r>
            <a:r>
              <a:rPr lang="ru-RU" sz="1600" b="1" baseline="0" dirty="0">
                <a:solidFill>
                  <a:schemeClr val="tx2"/>
                </a:solidFill>
              </a:rPr>
              <a:t>)</a:t>
            </a:r>
            <a:endParaRPr lang="ru-RU" sz="1100" b="1" baseline="0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1308100" y="1879552"/>
            <a:ext cx="3129982" cy="1038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200" b="0">
                <a:solidFill>
                  <a:schemeClr val="tx1"/>
                </a:solidFill>
              </a:rPr>
              <a:t>Основной</a:t>
            </a:r>
            <a:r>
              <a:rPr lang="ru-RU" sz="1200" b="0" baseline="0">
                <a:solidFill>
                  <a:schemeClr val="tx1"/>
                </a:solidFill>
              </a:rPr>
              <a:t> текст (контент) (</a:t>
            </a:r>
            <a:r>
              <a:rPr lang="en-US" sz="1200" b="0" baseline="0">
                <a:solidFill>
                  <a:schemeClr val="tx1"/>
                </a:solidFill>
              </a:rPr>
              <a:t>Arial 12, regular</a:t>
            </a:r>
            <a:r>
              <a:rPr lang="ru-RU" sz="1200" b="0" baseline="0">
                <a:solidFill>
                  <a:schemeClr val="tx1"/>
                </a:solidFill>
              </a:rPr>
              <a:t>)</a:t>
            </a:r>
            <a:r>
              <a:rPr lang="en-US" sz="1200" b="0" baseline="0">
                <a:solidFill>
                  <a:schemeClr val="tx1"/>
                </a:solidFill>
              </a:rPr>
              <a:t> </a:t>
            </a:r>
            <a:r>
              <a:rPr lang="ru-RU" sz="1200" b="0" baseline="0">
                <a:solidFill>
                  <a:schemeClr val="tx1"/>
                </a:solidFill>
              </a:rPr>
              <a:t>с левой выключкой текста</a:t>
            </a:r>
            <a:r>
              <a:rPr lang="en-US" sz="1200" b="0" baseline="0">
                <a:solidFill>
                  <a:schemeClr val="tx1"/>
                </a:solidFill>
              </a:rPr>
              <a:t> </a:t>
            </a:r>
            <a:endParaRPr lang="en-US" sz="1200" b="0" baseline="0" dirty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200" b="0" baseline="0">
                <a:solidFill>
                  <a:schemeClr val="tx1"/>
                </a:solidFill>
              </a:rPr>
              <a:t>Интервал между абзацами мин 3</a:t>
            </a:r>
            <a:r>
              <a:rPr lang="en-US" sz="1200" b="0" baseline="0">
                <a:solidFill>
                  <a:schemeClr val="tx1"/>
                </a:solidFill>
              </a:rPr>
              <a:t>pt</a:t>
            </a:r>
            <a:r>
              <a:rPr lang="ru-RU" sz="1200" b="0" baseline="0">
                <a:solidFill>
                  <a:schemeClr val="tx1"/>
                </a:solidFill>
              </a:rPr>
              <a:t> макс 6</a:t>
            </a:r>
            <a:r>
              <a:rPr lang="en-US" sz="1200" b="0" baseline="0" dirty="0" err="1">
                <a:solidFill>
                  <a:schemeClr val="tx1"/>
                </a:solidFill>
              </a:rPr>
              <a:t>pt</a:t>
            </a:r>
            <a:endParaRPr lang="en-US" sz="1200" b="0" baseline="0" dirty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>
                <a:solidFill>
                  <a:schemeClr val="tx1"/>
                </a:solidFill>
              </a:rPr>
              <a:t> </a:t>
            </a:r>
            <a:r>
              <a:rPr lang="ru-RU" sz="1200" b="0" baseline="0">
                <a:solidFill>
                  <a:schemeClr val="tx1"/>
                </a:solidFill>
              </a:rPr>
              <a:t>Межстрочный интервал «</a:t>
            </a:r>
            <a:r>
              <a:rPr lang="ru-RU" sz="1200" b="0" baseline="0" dirty="0">
                <a:solidFill>
                  <a:schemeClr val="tx1"/>
                </a:solidFill>
              </a:rPr>
              <a:t>Одинарный»</a:t>
            </a:r>
          </a:p>
          <a:p>
            <a:pPr>
              <a:spcAft>
                <a:spcPts val="300"/>
              </a:spcAft>
            </a:pPr>
            <a:endParaRPr lang="ru-RU" sz="1200" b="0" baseline="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279324" y="1879552"/>
            <a:ext cx="3109344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000" b="0">
                <a:solidFill>
                  <a:schemeClr val="tx1"/>
                </a:solidFill>
              </a:rPr>
              <a:t>Основной</a:t>
            </a:r>
            <a:r>
              <a:rPr lang="ru-RU" sz="1000" b="0" baseline="0">
                <a:solidFill>
                  <a:schemeClr val="tx1"/>
                </a:solidFill>
              </a:rPr>
              <a:t> текст (контент) (</a:t>
            </a:r>
            <a:r>
              <a:rPr lang="en-US" sz="1000" b="0" baseline="0">
                <a:solidFill>
                  <a:schemeClr val="tx1"/>
                </a:solidFill>
              </a:rPr>
              <a:t>Arial 1</a:t>
            </a:r>
            <a:r>
              <a:rPr lang="ru-RU" sz="1000" b="0" baseline="0">
                <a:solidFill>
                  <a:schemeClr val="tx1"/>
                </a:solidFill>
              </a:rPr>
              <a:t>0</a:t>
            </a:r>
            <a:r>
              <a:rPr lang="en-US" sz="1000" b="0" baseline="0">
                <a:solidFill>
                  <a:schemeClr val="tx1"/>
                </a:solidFill>
              </a:rPr>
              <a:t>, regular</a:t>
            </a:r>
            <a:r>
              <a:rPr lang="ru-RU" sz="1000" b="0" baseline="0">
                <a:solidFill>
                  <a:schemeClr val="tx1"/>
                </a:solidFill>
              </a:rPr>
              <a:t>)</a:t>
            </a:r>
            <a:r>
              <a:rPr lang="en-US" sz="1000" b="0" baseline="0">
                <a:solidFill>
                  <a:schemeClr val="tx1"/>
                </a:solidFill>
              </a:rPr>
              <a:t> </a:t>
            </a:r>
            <a:r>
              <a:rPr lang="ru-RU" sz="1000" b="0" baseline="0">
                <a:solidFill>
                  <a:schemeClr val="tx1"/>
                </a:solidFill>
              </a:rPr>
              <a:t>с левой выключкой текста, если текста очень много</a:t>
            </a:r>
            <a:endParaRPr lang="ru-RU" sz="1000" b="0" baseline="0" dirty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000" b="0" baseline="0">
                <a:solidFill>
                  <a:schemeClr val="tx1"/>
                </a:solidFill>
              </a:rPr>
              <a:t>Интервал между абзацами мин 3</a:t>
            </a:r>
            <a:r>
              <a:rPr lang="en-US" sz="1000" b="0" baseline="0">
                <a:solidFill>
                  <a:schemeClr val="tx1"/>
                </a:solidFill>
              </a:rPr>
              <a:t>pt</a:t>
            </a:r>
            <a:r>
              <a:rPr lang="ru-RU" sz="1000" b="0" baseline="0">
                <a:solidFill>
                  <a:schemeClr val="tx1"/>
                </a:solidFill>
              </a:rPr>
              <a:t> макс 6</a:t>
            </a:r>
            <a:r>
              <a:rPr lang="en-US" sz="1000" b="0" baseline="0" dirty="0" err="1">
                <a:solidFill>
                  <a:schemeClr val="tx1"/>
                </a:solidFill>
              </a:rPr>
              <a:t>pt</a:t>
            </a:r>
            <a:endParaRPr lang="en-US" sz="1000" b="0" baseline="0" dirty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000" b="0" baseline="0">
                <a:solidFill>
                  <a:schemeClr val="tx1"/>
                </a:solidFill>
              </a:rPr>
              <a:t>Межстрочный интервал «</a:t>
            </a:r>
            <a:r>
              <a:rPr lang="ru-RU" sz="1000" b="0" baseline="0" dirty="0">
                <a:solidFill>
                  <a:schemeClr val="tx1"/>
                </a:solidFill>
              </a:rPr>
              <a:t>Одинарный»</a:t>
            </a:r>
          </a:p>
        </p:txBody>
      </p:sp>
      <p:cxnSp>
        <p:nvCxnSpPr>
          <p:cNvPr id="28" name="Прямая соединительная линия 27"/>
          <p:cNvCxnSpPr/>
          <p:nvPr userDrawn="1"/>
        </p:nvCxnSpPr>
        <p:spPr>
          <a:xfrm flipH="1">
            <a:off x="320040" y="3015057"/>
            <a:ext cx="8823960" cy="0"/>
          </a:xfrm>
          <a:prstGeom prst="line">
            <a:avLst/>
          </a:prstGeom>
          <a:ln w="19050"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D:\Designer\Archive\Presentation\Исходники (черновики)\Иконки Растр\4x\empty@4x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3030027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 userDrawn="1"/>
        </p:nvSpPr>
        <p:spPr>
          <a:xfrm>
            <a:off x="1232150" y="3015057"/>
            <a:ext cx="293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>
                <a:solidFill>
                  <a:schemeClr val="tx2"/>
                </a:solidFill>
              </a:rPr>
              <a:t>Заголовок второго уровня</a:t>
            </a:r>
            <a:r>
              <a:rPr lang="ru-RU" sz="1400" b="1" baseline="0">
                <a:solidFill>
                  <a:schemeClr val="tx2"/>
                </a:solidFill>
              </a:rPr>
              <a:t> </a:t>
            </a:r>
            <a:r>
              <a:rPr lang="en-US" sz="1400" b="1" baseline="0">
                <a:solidFill>
                  <a:schemeClr val="tx2"/>
                </a:solidFill>
              </a:rPr>
              <a:t>(Arial 14,</a:t>
            </a:r>
            <a:r>
              <a:rPr lang="ru-RU" sz="1400" b="1" baseline="0">
                <a:solidFill>
                  <a:schemeClr val="tx2"/>
                </a:solidFill>
              </a:rPr>
              <a:t> </a:t>
            </a:r>
            <a:r>
              <a:rPr lang="en-US" sz="1400" b="1" baseline="0">
                <a:solidFill>
                  <a:schemeClr val="tx2"/>
                </a:solidFill>
              </a:rPr>
              <a:t>bold</a:t>
            </a:r>
            <a:r>
              <a:rPr lang="en-US" sz="1400" b="1" baseline="0" dirty="0">
                <a:solidFill>
                  <a:schemeClr val="tx2"/>
                </a:solidFill>
              </a:rPr>
              <a:t>)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>
            <a:off x="1308100" y="3539610"/>
            <a:ext cx="7470140" cy="8386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400" b="0">
                <a:solidFill>
                  <a:schemeClr val="tx2"/>
                </a:solidFill>
              </a:rPr>
              <a:t>Вариант</a:t>
            </a:r>
            <a:r>
              <a:rPr lang="ru-RU" sz="1400" b="0" baseline="0">
                <a:solidFill>
                  <a:schemeClr val="tx2"/>
                </a:solidFill>
              </a:rPr>
              <a:t> 1 </a:t>
            </a:r>
            <a:r>
              <a:rPr lang="ru-RU" sz="1400" b="0">
                <a:solidFill>
                  <a:schemeClr val="tx1"/>
                </a:solidFill>
              </a:rPr>
              <a:t>Основной</a:t>
            </a:r>
            <a:r>
              <a:rPr lang="ru-RU" sz="1400" b="0" baseline="0">
                <a:solidFill>
                  <a:schemeClr val="tx1"/>
                </a:solidFill>
              </a:rPr>
              <a:t> текст (контент) (</a:t>
            </a:r>
            <a:r>
              <a:rPr lang="en-US" sz="1400" b="0" baseline="0">
                <a:solidFill>
                  <a:schemeClr val="tx1"/>
                </a:solidFill>
              </a:rPr>
              <a:t>Arial 1</a:t>
            </a:r>
            <a:r>
              <a:rPr lang="ru-RU" sz="1400" b="0" baseline="0">
                <a:solidFill>
                  <a:schemeClr val="tx1"/>
                </a:solidFill>
              </a:rPr>
              <a:t>4</a:t>
            </a:r>
            <a:r>
              <a:rPr lang="en-US" sz="1400" b="0" baseline="0">
                <a:solidFill>
                  <a:schemeClr val="tx1"/>
                </a:solidFill>
              </a:rPr>
              <a:t>, regular</a:t>
            </a:r>
            <a:r>
              <a:rPr lang="ru-RU" sz="1400" b="0" baseline="0">
                <a:solidFill>
                  <a:schemeClr val="tx1"/>
                </a:solidFill>
              </a:rPr>
              <a:t>)</a:t>
            </a:r>
            <a:r>
              <a:rPr lang="en-US" sz="1400" b="0" baseline="0">
                <a:solidFill>
                  <a:schemeClr val="tx1"/>
                </a:solidFill>
              </a:rPr>
              <a:t> </a:t>
            </a:r>
            <a:r>
              <a:rPr lang="ru-RU" sz="1400" b="0" baseline="0">
                <a:solidFill>
                  <a:schemeClr val="tx1"/>
                </a:solidFill>
              </a:rPr>
              <a:t>с левой выключкой текста</a:t>
            </a:r>
            <a:r>
              <a:rPr lang="en-US" sz="1400" b="0" baseline="0">
                <a:solidFill>
                  <a:schemeClr val="tx1"/>
                </a:solidFill>
              </a:rPr>
              <a:t>. </a:t>
            </a:r>
            <a:r>
              <a:rPr lang="ru-RU" sz="1400" b="0" baseline="0">
                <a:solidFill>
                  <a:schemeClr val="tx1"/>
                </a:solidFill>
              </a:rPr>
              <a:t>Интервал между абзацами мин 3</a:t>
            </a:r>
            <a:r>
              <a:rPr lang="en-US" sz="1400" b="0" baseline="0">
                <a:solidFill>
                  <a:schemeClr val="tx1"/>
                </a:solidFill>
              </a:rPr>
              <a:t>pt</a:t>
            </a:r>
            <a:r>
              <a:rPr lang="ru-RU" sz="1400" b="0" baseline="0">
                <a:solidFill>
                  <a:schemeClr val="tx1"/>
                </a:solidFill>
              </a:rPr>
              <a:t> макс 6</a:t>
            </a:r>
            <a:r>
              <a:rPr lang="en-US" sz="1400" b="0" baseline="0">
                <a:solidFill>
                  <a:schemeClr val="tx1"/>
                </a:solidFill>
              </a:rPr>
              <a:t>pt. </a:t>
            </a:r>
            <a:r>
              <a:rPr lang="ru-RU" sz="1400" b="0" baseline="0">
                <a:solidFill>
                  <a:schemeClr val="tx1"/>
                </a:solidFill>
              </a:rPr>
              <a:t>Межстрочный интервал «Одинарный»</a:t>
            </a:r>
            <a:r>
              <a:rPr lang="ru-RU" sz="1400" b="0">
                <a:solidFill>
                  <a:schemeClr val="tx1"/>
                </a:solidFill>
              </a:rPr>
              <a:t> </a:t>
            </a:r>
            <a:endParaRPr lang="ru-RU" sz="1400" b="0" dirty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200" b="0">
                <a:solidFill>
                  <a:schemeClr val="tx2"/>
                </a:solidFill>
              </a:rPr>
              <a:t>Вариант</a:t>
            </a:r>
            <a:r>
              <a:rPr lang="ru-RU" sz="1200" b="0" baseline="0">
                <a:solidFill>
                  <a:schemeClr val="tx2"/>
                </a:solidFill>
              </a:rPr>
              <a:t> 2 </a:t>
            </a:r>
            <a:r>
              <a:rPr lang="ru-RU" sz="1200" b="0">
                <a:solidFill>
                  <a:schemeClr val="tx1"/>
                </a:solidFill>
              </a:rPr>
              <a:t>Основной</a:t>
            </a:r>
            <a:r>
              <a:rPr lang="ru-RU" sz="1200" b="0" baseline="0">
                <a:solidFill>
                  <a:schemeClr val="tx1"/>
                </a:solidFill>
              </a:rPr>
              <a:t> текст (контент) (</a:t>
            </a:r>
            <a:r>
              <a:rPr lang="en-US" sz="1200" b="0" baseline="0">
                <a:solidFill>
                  <a:schemeClr val="tx1"/>
                </a:solidFill>
              </a:rPr>
              <a:t>Arial 12, regular</a:t>
            </a:r>
            <a:r>
              <a:rPr lang="ru-RU" sz="1200" b="0" baseline="0">
                <a:solidFill>
                  <a:schemeClr val="tx1"/>
                </a:solidFill>
              </a:rPr>
              <a:t>)</a:t>
            </a:r>
            <a:r>
              <a:rPr lang="en-US" sz="1200" b="0" baseline="0">
                <a:solidFill>
                  <a:schemeClr val="tx1"/>
                </a:solidFill>
              </a:rPr>
              <a:t> </a:t>
            </a:r>
            <a:r>
              <a:rPr lang="ru-RU" sz="1200" b="0" baseline="0">
                <a:solidFill>
                  <a:schemeClr val="tx1"/>
                </a:solidFill>
              </a:rPr>
              <a:t>с левой выключкой текста</a:t>
            </a:r>
            <a:r>
              <a:rPr lang="en-US" sz="1200" b="0" baseline="0">
                <a:solidFill>
                  <a:schemeClr val="tx1"/>
                </a:solidFill>
              </a:rPr>
              <a:t>. </a:t>
            </a:r>
            <a:r>
              <a:rPr lang="ru-RU" sz="1200" b="0" baseline="0">
                <a:solidFill>
                  <a:schemeClr val="tx1"/>
                </a:solidFill>
              </a:rPr>
              <a:t>Интервал между абзацами мин 3</a:t>
            </a:r>
            <a:r>
              <a:rPr lang="en-US" sz="1200" b="0" baseline="0">
                <a:solidFill>
                  <a:schemeClr val="tx1"/>
                </a:solidFill>
              </a:rPr>
              <a:t>pt</a:t>
            </a:r>
            <a:r>
              <a:rPr lang="ru-RU" sz="1200" b="0" baseline="0">
                <a:solidFill>
                  <a:schemeClr val="tx1"/>
                </a:solidFill>
              </a:rPr>
              <a:t> макс 6</a:t>
            </a:r>
            <a:r>
              <a:rPr lang="en-US" sz="1200" b="0" baseline="0">
                <a:solidFill>
                  <a:schemeClr val="tx1"/>
                </a:solidFill>
              </a:rPr>
              <a:t>pt. </a:t>
            </a:r>
            <a:r>
              <a:rPr lang="ru-RU" sz="1200" b="0" baseline="0">
                <a:solidFill>
                  <a:schemeClr val="tx1"/>
                </a:solidFill>
              </a:rPr>
              <a:t>Межстрочный интервал «</a:t>
            </a:r>
            <a:r>
              <a:rPr lang="ru-RU" sz="1200" b="0" baseline="0" dirty="0">
                <a:solidFill>
                  <a:schemeClr val="tx1"/>
                </a:solidFill>
              </a:rPr>
              <a:t>Одинарный»</a:t>
            </a:r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1307556" y="4411016"/>
            <a:ext cx="740972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000" b="0">
                <a:solidFill>
                  <a:schemeClr val="tx2"/>
                </a:solidFill>
              </a:rPr>
              <a:t>Вариант 3 </a:t>
            </a:r>
            <a:r>
              <a:rPr lang="ru-RU" sz="1000" b="0">
                <a:solidFill>
                  <a:schemeClr val="tx1"/>
                </a:solidFill>
              </a:rPr>
              <a:t>Основной</a:t>
            </a:r>
            <a:r>
              <a:rPr lang="ru-RU" sz="1000" b="0" baseline="0">
                <a:solidFill>
                  <a:schemeClr val="tx1"/>
                </a:solidFill>
              </a:rPr>
              <a:t> текст (контент) (</a:t>
            </a:r>
            <a:r>
              <a:rPr lang="en-US" sz="1000" b="0" baseline="0">
                <a:solidFill>
                  <a:schemeClr val="tx1"/>
                </a:solidFill>
              </a:rPr>
              <a:t>Arial 1</a:t>
            </a:r>
            <a:r>
              <a:rPr lang="ru-RU" sz="1000" b="0" baseline="0">
                <a:solidFill>
                  <a:schemeClr val="tx1"/>
                </a:solidFill>
              </a:rPr>
              <a:t>0</a:t>
            </a:r>
            <a:r>
              <a:rPr lang="en-US" sz="1000" b="0" baseline="0">
                <a:solidFill>
                  <a:schemeClr val="tx1"/>
                </a:solidFill>
              </a:rPr>
              <a:t>, regular</a:t>
            </a:r>
            <a:r>
              <a:rPr lang="ru-RU" sz="1000" b="0" baseline="0">
                <a:solidFill>
                  <a:schemeClr val="tx1"/>
                </a:solidFill>
              </a:rPr>
              <a:t>)</a:t>
            </a:r>
            <a:r>
              <a:rPr lang="en-US" sz="1000" b="0" baseline="0">
                <a:solidFill>
                  <a:schemeClr val="tx1"/>
                </a:solidFill>
              </a:rPr>
              <a:t> </a:t>
            </a:r>
            <a:r>
              <a:rPr lang="ru-RU" sz="1000" b="0" baseline="0">
                <a:solidFill>
                  <a:schemeClr val="tx1"/>
                </a:solidFill>
              </a:rPr>
              <a:t>с левой выключкой текста, если текста очень много</a:t>
            </a:r>
            <a:r>
              <a:rPr lang="en-US" sz="1000" b="0" baseline="0">
                <a:solidFill>
                  <a:schemeClr val="tx1"/>
                </a:solidFill>
              </a:rPr>
              <a:t>. </a:t>
            </a:r>
            <a:r>
              <a:rPr lang="ru-RU" sz="1000" b="0" baseline="0">
                <a:solidFill>
                  <a:schemeClr val="tx1"/>
                </a:solidFill>
              </a:rPr>
              <a:t>Интервал между</a:t>
            </a:r>
            <a:r>
              <a:rPr lang="en-US" sz="1000" b="0" baseline="0">
                <a:solidFill>
                  <a:schemeClr val="tx1"/>
                </a:solidFill>
              </a:rPr>
              <a:t> </a:t>
            </a:r>
            <a:r>
              <a:rPr lang="ru-RU" sz="1000" b="0" baseline="0">
                <a:solidFill>
                  <a:schemeClr val="tx1"/>
                </a:solidFill>
              </a:rPr>
              <a:t>абзацами мин 3</a:t>
            </a:r>
            <a:r>
              <a:rPr lang="en-US" sz="1000" b="0" baseline="0">
                <a:solidFill>
                  <a:schemeClr val="tx1"/>
                </a:solidFill>
              </a:rPr>
              <a:t>pt</a:t>
            </a:r>
            <a:r>
              <a:rPr lang="ru-RU" sz="1000" b="0" baseline="0">
                <a:solidFill>
                  <a:schemeClr val="tx1"/>
                </a:solidFill>
              </a:rPr>
              <a:t> макс 6</a:t>
            </a:r>
            <a:r>
              <a:rPr lang="en-US" sz="1000" b="0" baseline="0">
                <a:solidFill>
                  <a:schemeClr val="tx1"/>
                </a:solidFill>
              </a:rPr>
              <a:t>pt. </a:t>
            </a:r>
            <a:r>
              <a:rPr lang="ru-RU" sz="1000" b="0" baseline="0">
                <a:solidFill>
                  <a:schemeClr val="tx1"/>
                </a:solidFill>
              </a:rPr>
              <a:t>Межстрочный интервал «</a:t>
            </a:r>
            <a:r>
              <a:rPr lang="ru-RU" sz="1000" b="0" baseline="0" dirty="0">
                <a:solidFill>
                  <a:schemeClr val="tx1"/>
                </a:solidFill>
              </a:rPr>
              <a:t>Одинарный»</a:t>
            </a:r>
          </a:p>
        </p:txBody>
      </p:sp>
      <p:cxnSp>
        <p:nvCxnSpPr>
          <p:cNvPr id="37" name="Прямая соединительная линия 36"/>
          <p:cNvCxnSpPr/>
          <p:nvPr userDrawn="1"/>
        </p:nvCxnSpPr>
        <p:spPr>
          <a:xfrm>
            <a:off x="5279324" y="1073150"/>
            <a:ext cx="0" cy="1837690"/>
          </a:xfrm>
          <a:prstGeom prst="line">
            <a:avLst/>
          </a:prstGeom>
          <a:ln w="19050"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5655223" y="4793734"/>
            <a:ext cx="30620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/>
              <a:t>Нумерация слайда </a:t>
            </a:r>
            <a:r>
              <a:rPr lang="en-US" sz="1100" b="1"/>
              <a:t>(Arial 11, bold,</a:t>
            </a:r>
            <a:r>
              <a:rPr lang="en-US" sz="1100" b="1" baseline="0"/>
              <a:t> </a:t>
            </a:r>
            <a:r>
              <a:rPr lang="ru-RU" sz="1100" b="1" baseline="0"/>
              <a:t>белый</a:t>
            </a:r>
            <a:r>
              <a:rPr lang="en-US" sz="1100" b="1" dirty="0"/>
              <a:t>)</a:t>
            </a:r>
            <a:endParaRPr lang="ru-RU" sz="1100" b="1" dirty="0"/>
          </a:p>
        </p:txBody>
      </p:sp>
      <p:cxnSp>
        <p:nvCxnSpPr>
          <p:cNvPr id="22" name="Прямая соединительная линия 21"/>
          <p:cNvCxnSpPr/>
          <p:nvPr userDrawn="1"/>
        </p:nvCxnSpPr>
        <p:spPr>
          <a:xfrm>
            <a:off x="1168650" y="1153174"/>
            <a:ext cx="0" cy="3825226"/>
          </a:xfrm>
          <a:prstGeom prst="line">
            <a:avLst/>
          </a:prstGeom>
          <a:ln w="19050"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 userDrawn="1"/>
        </p:nvCxnSpPr>
        <p:spPr>
          <a:xfrm>
            <a:off x="7861300" y="0"/>
            <a:ext cx="0" cy="737676"/>
          </a:xfrm>
          <a:prstGeom prst="line">
            <a:avLst/>
          </a:prstGeom>
          <a:ln w="19050"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756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ая Шпаргал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8345" y="268442"/>
            <a:ext cx="7355655" cy="24264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Шпаргалка ВСК иконки и таблицы</a:t>
            </a:r>
          </a:p>
        </p:txBody>
      </p:sp>
      <p:pic>
        <p:nvPicPr>
          <p:cNvPr id="1026" name="Picture 2" descr="D:\Designer\Archive\Presentation\Исходники (черновики)\Иконки Растр\4x\empty@4x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67794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232150" y="690766"/>
            <a:ext cx="293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>
                <a:solidFill>
                  <a:schemeClr val="tx2"/>
                </a:solidFill>
              </a:rPr>
              <a:t>Заголовок второго уровня (</a:t>
            </a:r>
            <a:r>
              <a:rPr lang="en-US" sz="1400" b="1">
                <a:solidFill>
                  <a:schemeClr val="tx2"/>
                </a:solidFill>
              </a:rPr>
              <a:t>Arial 14,</a:t>
            </a:r>
            <a:r>
              <a:rPr lang="en-US" sz="1400" b="1" baseline="0">
                <a:solidFill>
                  <a:schemeClr val="tx2"/>
                </a:solidFill>
              </a:rPr>
              <a:t> </a:t>
            </a:r>
            <a:r>
              <a:rPr lang="en-US" sz="1400" b="1">
                <a:solidFill>
                  <a:schemeClr val="tx2"/>
                </a:solidFill>
              </a:rPr>
              <a:t>bold</a:t>
            </a:r>
            <a:r>
              <a:rPr lang="ru-RU" sz="1400" b="1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232150" y="1281023"/>
            <a:ext cx="3250950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 b="0">
                <a:solidFill>
                  <a:schemeClr val="tx1"/>
                </a:solidFill>
              </a:rPr>
              <a:t>Основной</a:t>
            </a:r>
            <a:r>
              <a:rPr lang="ru-RU" sz="1200" b="0" baseline="0">
                <a:solidFill>
                  <a:schemeClr val="tx1"/>
                </a:solidFill>
              </a:rPr>
              <a:t> текст (контент) (</a:t>
            </a:r>
            <a:r>
              <a:rPr lang="en-US" sz="1200" b="0" baseline="0">
                <a:solidFill>
                  <a:schemeClr val="tx1"/>
                </a:solidFill>
              </a:rPr>
              <a:t>Arial 12, regular</a:t>
            </a:r>
            <a:r>
              <a:rPr lang="ru-RU" sz="1200" b="0" baseline="0">
                <a:solidFill>
                  <a:schemeClr val="tx1"/>
                </a:solidFill>
              </a:rPr>
              <a:t>)</a:t>
            </a:r>
            <a:r>
              <a:rPr lang="en-US" sz="1200" b="0" baseline="0">
                <a:solidFill>
                  <a:schemeClr val="tx1"/>
                </a:solidFill>
              </a:rPr>
              <a:t> </a:t>
            </a:r>
            <a:r>
              <a:rPr lang="ru-RU" sz="1200" b="0" baseline="0">
                <a:solidFill>
                  <a:schemeClr val="tx1"/>
                </a:solidFill>
              </a:rPr>
              <a:t>с левой выключкой текста</a:t>
            </a:r>
            <a:endParaRPr lang="ru-RU" sz="1200" b="0" baseline="0" dirty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000" b="0">
                <a:solidFill>
                  <a:schemeClr val="tx1"/>
                </a:solidFill>
              </a:rPr>
              <a:t>Основной</a:t>
            </a:r>
            <a:r>
              <a:rPr lang="ru-RU" sz="1000" b="0" baseline="0">
                <a:solidFill>
                  <a:schemeClr val="tx1"/>
                </a:solidFill>
              </a:rPr>
              <a:t> текст (контент) (</a:t>
            </a:r>
            <a:r>
              <a:rPr lang="en-US" sz="1000" b="0" baseline="0">
                <a:solidFill>
                  <a:schemeClr val="tx1"/>
                </a:solidFill>
              </a:rPr>
              <a:t>Arial 1</a:t>
            </a:r>
            <a:r>
              <a:rPr lang="ru-RU" sz="1000" b="0" baseline="0">
                <a:solidFill>
                  <a:schemeClr val="tx1"/>
                </a:solidFill>
              </a:rPr>
              <a:t>0</a:t>
            </a:r>
            <a:r>
              <a:rPr lang="en-US" sz="1000" b="0" baseline="0">
                <a:solidFill>
                  <a:schemeClr val="tx1"/>
                </a:solidFill>
              </a:rPr>
              <a:t>, regular</a:t>
            </a:r>
            <a:r>
              <a:rPr lang="ru-RU" sz="1000" b="0" baseline="0">
                <a:solidFill>
                  <a:schemeClr val="tx1"/>
                </a:solidFill>
              </a:rPr>
              <a:t>)</a:t>
            </a:r>
            <a:r>
              <a:rPr lang="en-US" sz="1000" b="0" baseline="0">
                <a:solidFill>
                  <a:schemeClr val="tx1"/>
                </a:solidFill>
              </a:rPr>
              <a:t> </a:t>
            </a:r>
            <a:r>
              <a:rPr lang="ru-RU" sz="1000" b="0" baseline="0">
                <a:solidFill>
                  <a:schemeClr val="tx1"/>
                </a:solidFill>
              </a:rPr>
              <a:t>с левой выключкой текста, если текста очень много</a:t>
            </a:r>
            <a:endParaRPr lang="ru-RU" sz="1000" b="0" baseline="0" dirty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000" b="0" baseline="0">
                <a:solidFill>
                  <a:schemeClr val="tx1"/>
                </a:solidFill>
              </a:rPr>
              <a:t>Интервал между абзацами мин 3</a:t>
            </a:r>
            <a:r>
              <a:rPr lang="en-US" sz="1000" b="0" baseline="0">
                <a:solidFill>
                  <a:schemeClr val="tx1"/>
                </a:solidFill>
              </a:rPr>
              <a:t>pt</a:t>
            </a:r>
            <a:r>
              <a:rPr lang="ru-RU" sz="1000" b="0" baseline="0">
                <a:solidFill>
                  <a:schemeClr val="tx1"/>
                </a:solidFill>
              </a:rPr>
              <a:t> макс 6</a:t>
            </a:r>
            <a:r>
              <a:rPr lang="en-US" sz="1000" b="0" baseline="0" dirty="0" err="1">
                <a:solidFill>
                  <a:schemeClr val="tx1"/>
                </a:solidFill>
              </a:rPr>
              <a:t>pt</a:t>
            </a:r>
            <a:endParaRPr lang="en-US" sz="1000" b="0" baseline="0" dirty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000" b="0" baseline="0">
                <a:solidFill>
                  <a:schemeClr val="tx1"/>
                </a:solidFill>
              </a:rPr>
              <a:t>Межстрочный интервал «</a:t>
            </a:r>
            <a:r>
              <a:rPr lang="ru-RU" sz="1000" b="0" baseline="0" dirty="0">
                <a:solidFill>
                  <a:schemeClr val="tx1"/>
                </a:solidFill>
              </a:rPr>
              <a:t>Одинарный»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39793222"/>
              </p:ext>
            </p:extLst>
          </p:nvPr>
        </p:nvGraphicFramePr>
        <p:xfrm>
          <a:off x="628650" y="2780586"/>
          <a:ext cx="8096250" cy="15384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001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5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314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n>
                            <a:noFill/>
                          </a:ln>
                        </a:rPr>
                        <a:t>Arial bold</a:t>
                      </a:r>
                      <a:r>
                        <a:rPr lang="en-US" sz="1400" baseline="0">
                          <a:ln>
                            <a:noFill/>
                          </a:ln>
                        </a:rPr>
                        <a:t> 14 pt</a:t>
                      </a:r>
                      <a:r>
                        <a:rPr lang="ru-RU" sz="1400" baseline="0">
                          <a:ln>
                            <a:noFill/>
                          </a:ln>
                        </a:rPr>
                        <a:t> </a:t>
                      </a:r>
                      <a:endParaRPr lang="ru-RU" sz="1400" baseline="0" dirty="0">
                        <a:ln>
                          <a:noFill/>
                        </a:ln>
                      </a:endParaRPr>
                    </a:p>
                    <a:p>
                      <a:pPr algn="ctr"/>
                      <a:r>
                        <a:rPr lang="ru-RU" sz="1400" baseline="0">
                          <a:ln>
                            <a:noFill/>
                          </a:ln>
                        </a:rPr>
                        <a:t>( в зависимости от наполнения</a:t>
                      </a:r>
                      <a:r>
                        <a:rPr lang="ru-RU" sz="1400" baseline="0" dirty="0">
                          <a:ln>
                            <a:noFill/>
                          </a:ln>
                        </a:rPr>
                        <a:t>)</a:t>
                      </a:r>
                      <a:endParaRPr lang="ru-RU" sz="1400" b="1" dirty="0">
                        <a:ln>
                          <a:noFill/>
                        </a:ln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n>
                            <a:noFill/>
                          </a:ln>
                        </a:rPr>
                        <a:t>Arial bold 12pt</a:t>
                      </a:r>
                      <a:r>
                        <a:rPr lang="ru-RU" sz="1200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sz="1200" baseline="0">
                          <a:ln>
                            <a:noFill/>
                          </a:ln>
                        </a:rPr>
                        <a:t>(в зависимости от наполнения</a:t>
                      </a:r>
                      <a:r>
                        <a:rPr lang="ru-RU" sz="1200" baseline="0" dirty="0">
                          <a:ln>
                            <a:noFill/>
                          </a:ln>
                        </a:rPr>
                        <a:t>)</a:t>
                      </a:r>
                      <a:endParaRPr lang="ru-RU" sz="1200" b="1" dirty="0">
                        <a:ln>
                          <a:noFill/>
                        </a:ln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58">
                <a:tc>
                  <a:txBody>
                    <a:bodyPr/>
                    <a:lstStyle/>
                    <a:p>
                      <a:r>
                        <a:rPr lang="en-US" sz="1200">
                          <a:ln>
                            <a:noFill/>
                          </a:ln>
                        </a:rPr>
                        <a:t>Arial</a:t>
                      </a:r>
                      <a:r>
                        <a:rPr lang="en-US" sz="1200" baseline="0">
                          <a:ln>
                            <a:noFill/>
                          </a:ln>
                        </a:rPr>
                        <a:t> 12pt </a:t>
                      </a:r>
                      <a:r>
                        <a:rPr lang="ru-RU" sz="1200" baseline="0">
                          <a:ln>
                            <a:noFill/>
                          </a:ln>
                        </a:rPr>
                        <a:t>выравнивание по середине с левой выключкой 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ln>
                            <a:noFill/>
                          </a:ln>
                        </a:rPr>
                        <a:t>Нейтральная информация</a:t>
                      </a:r>
                      <a:endParaRPr lang="ru-RU" sz="10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040">
                <a:tc>
                  <a:txBody>
                    <a:bodyPr/>
                    <a:lstStyle/>
                    <a:p>
                      <a:r>
                        <a:rPr lang="en-US" sz="1000">
                          <a:ln>
                            <a:noFill/>
                          </a:ln>
                        </a:rPr>
                        <a:t>Arial</a:t>
                      </a:r>
                      <a:r>
                        <a:rPr lang="en-US" sz="1000" baseline="0">
                          <a:ln>
                            <a:noFill/>
                          </a:ln>
                        </a:rPr>
                        <a:t> 1</a:t>
                      </a:r>
                      <a:r>
                        <a:rPr lang="ru-RU" sz="1000" baseline="0">
                          <a:ln>
                            <a:noFill/>
                          </a:ln>
                        </a:rPr>
                        <a:t>0</a:t>
                      </a:r>
                      <a:r>
                        <a:rPr lang="en-US" sz="1000" baseline="0">
                          <a:ln>
                            <a:noFill/>
                          </a:ln>
                        </a:rPr>
                        <a:t>pt </a:t>
                      </a:r>
                      <a:r>
                        <a:rPr lang="ru-RU" sz="1000" baseline="0">
                          <a:ln>
                            <a:noFill/>
                          </a:ln>
                        </a:rPr>
                        <a:t>выравнивание по середине с левой выключкой </a:t>
                      </a:r>
                      <a:endParaRPr lang="ru-RU" sz="10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kumimoji="0" lang="ru-RU" sz="10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Положительная информация</a:t>
                      </a:r>
                      <a:endParaRPr lang="ru-RU" sz="1000" b="0" dirty="0">
                        <a:ln>
                          <a:noFill/>
                        </a:ln>
                        <a:solidFill>
                          <a:srgbClr val="248251"/>
                        </a:solidFill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094">
                <a:tc>
                  <a:txBody>
                    <a:bodyPr/>
                    <a:lstStyle/>
                    <a:p>
                      <a:r>
                        <a:rPr lang="en-US" sz="800">
                          <a:ln>
                            <a:noFill/>
                          </a:ln>
                        </a:rPr>
                        <a:t>Arial</a:t>
                      </a:r>
                      <a:r>
                        <a:rPr lang="en-US" sz="800" baseline="0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sz="800" baseline="0">
                          <a:ln>
                            <a:noFill/>
                          </a:ln>
                        </a:rPr>
                        <a:t>8</a:t>
                      </a:r>
                      <a:r>
                        <a:rPr lang="en-US" sz="800" baseline="0">
                          <a:ln>
                            <a:noFill/>
                          </a:ln>
                        </a:rPr>
                        <a:t>pt </a:t>
                      </a:r>
                      <a:r>
                        <a:rPr lang="ru-RU" sz="800" baseline="0">
                          <a:ln>
                            <a:noFill/>
                          </a:ln>
                        </a:rPr>
                        <a:t>выравнивание по середине с левой выключкой (стараемся не использовать только в крайних случаях если очень много информации) </a:t>
                      </a:r>
                      <a:endParaRPr lang="ru-RU" sz="8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Отрицательная информация</a:t>
                      </a:r>
                      <a:r>
                        <a:rPr kumimoji="0" lang="en-US" sz="10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(</a:t>
                      </a:r>
                      <a:r>
                        <a:rPr kumimoji="0" lang="ru-RU" sz="10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страемся не использовать</a:t>
                      </a:r>
                      <a:r>
                        <a:rPr kumimoji="0" lang="en-US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)</a:t>
                      </a:r>
                      <a:endParaRPr lang="ru-RU" sz="1000" b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 userDrawn="1"/>
        </p:nvSpPr>
        <p:spPr>
          <a:xfrm>
            <a:off x="533818" y="2458114"/>
            <a:ext cx="2219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0">
                <a:solidFill>
                  <a:schemeClr val="tx2"/>
                </a:solidFill>
              </a:rPr>
              <a:t>Внешний вид таблицы</a:t>
            </a:r>
            <a:endParaRPr lang="ru-RU" sz="1400" b="1" i="0" dirty="0">
              <a:solidFill>
                <a:schemeClr val="tx2"/>
              </a:solidFill>
            </a:endParaRPr>
          </a:p>
        </p:txBody>
      </p:sp>
      <p:pic>
        <p:nvPicPr>
          <p:cNvPr id="11" name="Picture 2" descr="D:\Designer\Archive\Presentation\Исходники (черновики)\Иконки Растр\4x\empty@4x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3588" y="67794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5177088" y="690766"/>
            <a:ext cx="293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>
                <a:solidFill>
                  <a:schemeClr val="tx2"/>
                </a:solidFill>
              </a:rPr>
              <a:t>Размер иконки</a:t>
            </a:r>
            <a:endParaRPr lang="ru-RU" sz="1400" b="1" dirty="0">
              <a:solidFill>
                <a:schemeClr val="tx2"/>
              </a:solidFill>
            </a:endParaRPr>
          </a:p>
          <a:p>
            <a:r>
              <a:rPr lang="ru-RU" sz="1400" b="1">
                <a:solidFill>
                  <a:schemeClr val="tx2"/>
                </a:solidFill>
              </a:rPr>
              <a:t>1,5х1,5 см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14556" y="4845319"/>
            <a:ext cx="333602" cy="169277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275263" y="1281023"/>
            <a:ext cx="3109344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000" b="0">
                <a:solidFill>
                  <a:schemeClr val="tx1"/>
                </a:solidFill>
              </a:rPr>
              <a:t>Основной</a:t>
            </a:r>
            <a:r>
              <a:rPr lang="ru-RU" sz="1000" b="0" baseline="0">
                <a:solidFill>
                  <a:schemeClr val="tx1"/>
                </a:solidFill>
              </a:rPr>
              <a:t> текст (контент) (</a:t>
            </a:r>
            <a:r>
              <a:rPr lang="en-US" sz="1000" b="0" baseline="0">
                <a:solidFill>
                  <a:schemeClr val="tx1"/>
                </a:solidFill>
              </a:rPr>
              <a:t>Arial 1</a:t>
            </a:r>
            <a:r>
              <a:rPr lang="ru-RU" sz="1000" b="0" baseline="0">
                <a:solidFill>
                  <a:schemeClr val="tx1"/>
                </a:solidFill>
              </a:rPr>
              <a:t>0</a:t>
            </a:r>
            <a:r>
              <a:rPr lang="en-US" sz="1000" b="0" baseline="0">
                <a:solidFill>
                  <a:schemeClr val="tx1"/>
                </a:solidFill>
              </a:rPr>
              <a:t>, regular</a:t>
            </a:r>
            <a:r>
              <a:rPr lang="ru-RU" sz="1000" b="0" baseline="0">
                <a:solidFill>
                  <a:schemeClr val="tx1"/>
                </a:solidFill>
              </a:rPr>
              <a:t>)</a:t>
            </a:r>
            <a:r>
              <a:rPr lang="en-US" sz="1000" b="0" baseline="0">
                <a:solidFill>
                  <a:schemeClr val="tx1"/>
                </a:solidFill>
              </a:rPr>
              <a:t> </a:t>
            </a:r>
            <a:r>
              <a:rPr lang="ru-RU" sz="1000" b="0" baseline="0">
                <a:solidFill>
                  <a:schemeClr val="tx1"/>
                </a:solidFill>
              </a:rPr>
              <a:t>с левой выключкой текста, если текста очень много</a:t>
            </a:r>
            <a:endParaRPr lang="ru-RU" sz="1000" b="0" baseline="0" dirty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000" b="0" baseline="0">
                <a:solidFill>
                  <a:schemeClr val="tx1"/>
                </a:solidFill>
              </a:rPr>
              <a:t>Интервал между абзацами мин 3</a:t>
            </a:r>
            <a:r>
              <a:rPr lang="en-US" sz="1000" b="0" baseline="0">
                <a:solidFill>
                  <a:schemeClr val="tx1"/>
                </a:solidFill>
              </a:rPr>
              <a:t>pt</a:t>
            </a:r>
            <a:r>
              <a:rPr lang="ru-RU" sz="1000" b="0" baseline="0">
                <a:solidFill>
                  <a:schemeClr val="tx1"/>
                </a:solidFill>
              </a:rPr>
              <a:t> макс 6</a:t>
            </a:r>
            <a:r>
              <a:rPr lang="en-US" sz="1000" b="0" baseline="0" dirty="0" err="1">
                <a:solidFill>
                  <a:schemeClr val="tx1"/>
                </a:solidFill>
              </a:rPr>
              <a:t>pt</a:t>
            </a:r>
            <a:endParaRPr lang="en-US" sz="1000" b="0" baseline="0" dirty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000" b="0" baseline="0">
                <a:solidFill>
                  <a:schemeClr val="tx1"/>
                </a:solidFill>
              </a:rPr>
              <a:t>Межстрочный интервал «</a:t>
            </a:r>
            <a:r>
              <a:rPr lang="ru-RU" sz="1000" b="0" baseline="0" dirty="0">
                <a:solidFill>
                  <a:schemeClr val="tx1"/>
                </a:solidFill>
              </a:rPr>
              <a:t>Одинарный»</a:t>
            </a:r>
          </a:p>
        </p:txBody>
      </p:sp>
    </p:spTree>
    <p:extLst>
      <p:ext uri="{BB962C8B-B14F-4D97-AF65-F5344CB8AC3E}">
        <p14:creationId xmlns:p14="http://schemas.microsoft.com/office/powerpoint/2010/main" val="2720849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ru-RU" sz="1400" b="1" i="0" dirty="0">
                <a:solidFill>
                  <a:schemeClr val="tx2"/>
                </a:solidFill>
              </a:rPr>
              <a:t>Как выбрать внешний вид таблицы (из шаблонов)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7" name="Picture 3" descr="D:\Designer\Archive\Presentation\Исходники (черновики)\Иконки Растр\4x\Ресурс 33@4x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3588" y="755754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esigner\Archive\Presentation\Исходники (черновики)\Иконки Растр\4x\Ресурс 34@4x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70958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1322638" y="748755"/>
            <a:ext cx="291916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 b="0">
                <a:solidFill>
                  <a:schemeClr val="tx1"/>
                </a:solidFill>
              </a:rPr>
              <a:t>Перейти на вкладку «Вставка» и выбрать таблицу,</a:t>
            </a:r>
            <a:r>
              <a:rPr lang="ru-RU" sz="1200" b="0" baseline="0">
                <a:solidFill>
                  <a:schemeClr val="tx1"/>
                </a:solidFill>
              </a:rPr>
              <a:t> ввести нужное количество строк и столбцов</a:t>
            </a:r>
            <a:endParaRPr lang="ru-RU" sz="1000" b="0" baseline="0" dirty="0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14450" y="1481471"/>
            <a:ext cx="1774324" cy="252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5275263" y="748755"/>
            <a:ext cx="2919162" cy="777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 b="0" baseline="0">
                <a:solidFill>
                  <a:schemeClr val="tx1"/>
                </a:solidFill>
              </a:rPr>
              <a:t>Если Ваша таблица выглядит иначе чем указано в гайдлайне то можно ее вид выбрать из имеющихся в шаблоне</a:t>
            </a:r>
            <a:endParaRPr lang="ru-RU" sz="1200" b="0" baseline="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r>
              <a:rPr lang="ru-RU" sz="1200" b="0" baseline="0">
                <a:solidFill>
                  <a:schemeClr val="tx1"/>
                </a:solidFill>
              </a:rPr>
              <a:t>(указано на рисунке</a:t>
            </a:r>
            <a:r>
              <a:rPr lang="ru-RU" sz="1200" b="0" baseline="0" dirty="0">
                <a:solidFill>
                  <a:schemeClr val="tx1"/>
                </a:solidFill>
              </a:rPr>
              <a:t>)</a:t>
            </a:r>
            <a:endParaRPr lang="ru-RU" sz="1000" b="0" baseline="0" dirty="0">
              <a:solidFill>
                <a:schemeClr val="tx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75263" y="1685152"/>
            <a:ext cx="2919162" cy="332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 userDrawn="1"/>
        </p:nvSpPr>
        <p:spPr>
          <a:xfrm>
            <a:off x="5595938" y="2887662"/>
            <a:ext cx="419100" cy="4191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654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ая Шпаргал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8344" y="268442"/>
            <a:ext cx="7355655" cy="24264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Шпаргалка ВСК графики 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14556" y="4845319"/>
            <a:ext cx="333602" cy="169277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  <p:graphicFrame>
        <p:nvGraphicFramePr>
          <p:cNvPr id="4" name="Диаграмма 3"/>
          <p:cNvGraphicFramePr/>
          <p:nvPr userDrawn="1">
            <p:extLst>
              <p:ext uri="{D42A27DB-BD31-4B8C-83A1-F6EECF244321}">
                <p14:modId xmlns:p14="http://schemas.microsoft.com/office/powerpoint/2010/main" val="877346109"/>
              </p:ext>
            </p:extLst>
          </p:nvPr>
        </p:nvGraphicFramePr>
        <p:xfrm>
          <a:off x="528003" y="1048347"/>
          <a:ext cx="3845877" cy="158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 userDrawn="1">
            <p:extLst>
              <p:ext uri="{D42A27DB-BD31-4B8C-83A1-F6EECF244321}">
                <p14:modId xmlns:p14="http://schemas.microsoft.com/office/powerpoint/2010/main" val="3079642611"/>
              </p:ext>
            </p:extLst>
          </p:nvPr>
        </p:nvGraphicFramePr>
        <p:xfrm>
          <a:off x="4496118" y="1105496"/>
          <a:ext cx="3845877" cy="1529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 userDrawn="1"/>
        </p:nvSpPr>
        <p:spPr>
          <a:xfrm>
            <a:off x="4573588" y="674609"/>
            <a:ext cx="315976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>
                <a:solidFill>
                  <a:schemeClr val="tx2"/>
                </a:solidFill>
              </a:rPr>
              <a:t>Монохромные </a:t>
            </a:r>
            <a:endParaRPr lang="ru-RU" sz="1400" b="1" dirty="0">
              <a:solidFill>
                <a:schemeClr val="tx2"/>
              </a:solidFill>
            </a:endParaRPr>
          </a:p>
          <a:p>
            <a:r>
              <a:rPr lang="ru-RU" sz="1400" b="1">
                <a:solidFill>
                  <a:schemeClr val="tx2"/>
                </a:solidFill>
              </a:rPr>
              <a:t>(в одной цветовой гамме</a:t>
            </a:r>
            <a:r>
              <a:rPr lang="ru-RU" sz="1400" b="1" dirty="0">
                <a:solidFill>
                  <a:schemeClr val="tx2"/>
                </a:solidFill>
              </a:rPr>
              <a:t>)</a:t>
            </a:r>
            <a:endParaRPr lang="ru-RU" sz="1400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28650" y="674609"/>
            <a:ext cx="315976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Цветные</a:t>
            </a:r>
          </a:p>
          <a:p>
            <a:r>
              <a:rPr lang="en-US" sz="1400" b="1">
                <a:solidFill>
                  <a:schemeClr val="tx2"/>
                </a:solidFill>
              </a:rPr>
              <a:t>(</a:t>
            </a:r>
            <a:r>
              <a:rPr lang="ru-RU" sz="1400" b="1">
                <a:solidFill>
                  <a:schemeClr val="tx2"/>
                </a:solidFill>
              </a:rPr>
              <a:t>заголовок второго уровня</a:t>
            </a:r>
            <a:r>
              <a:rPr lang="en-US" sz="1400" b="1">
                <a:solidFill>
                  <a:schemeClr val="tx2"/>
                </a:solidFill>
              </a:rPr>
              <a:t>)</a:t>
            </a:r>
            <a:r>
              <a:rPr lang="ru-RU" sz="1400" b="1">
                <a:solidFill>
                  <a:schemeClr val="tx2"/>
                </a:solidFill>
              </a:rPr>
              <a:t> 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628650" y="4785827"/>
            <a:ext cx="693801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0">
                <a:solidFill>
                  <a:schemeClr val="tx1"/>
                </a:solidFill>
              </a:rPr>
              <a:t>Текст</a:t>
            </a:r>
            <a:r>
              <a:rPr lang="ru-RU" sz="1400" b="0" baseline="0">
                <a:solidFill>
                  <a:schemeClr val="tx1"/>
                </a:solidFill>
              </a:rPr>
              <a:t> в легендах по возможности делать не меньше 10 </a:t>
            </a:r>
            <a:r>
              <a:rPr lang="en-US" sz="1400" b="0" baseline="0">
                <a:solidFill>
                  <a:schemeClr val="tx1"/>
                </a:solidFill>
              </a:rPr>
              <a:t>pt</a:t>
            </a:r>
            <a:r>
              <a:rPr lang="ru-RU" sz="1400" b="0" baseline="0">
                <a:solidFill>
                  <a:schemeClr val="tx1"/>
                </a:solidFill>
              </a:rPr>
              <a:t> но и не больше 14</a:t>
            </a:r>
            <a:r>
              <a:rPr lang="en-US" sz="1400" b="0" baseline="0">
                <a:solidFill>
                  <a:schemeClr val="tx1"/>
                </a:solidFill>
              </a:rPr>
              <a:t> pt</a:t>
            </a:r>
            <a:r>
              <a:rPr lang="ru-RU" sz="1400" b="0">
                <a:solidFill>
                  <a:schemeClr val="tx1"/>
                </a:solidFill>
              </a:rPr>
              <a:t> </a:t>
            </a:r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526348" y="2622034"/>
            <a:ext cx="12266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Диаграммы</a:t>
            </a:r>
            <a:endParaRPr lang="ru-RU" sz="1400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4573588" y="2627868"/>
            <a:ext cx="1391535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400" b="1">
                <a:solidFill>
                  <a:schemeClr val="tx2"/>
                </a:solidFill>
              </a:rPr>
              <a:t>Заголовок </a:t>
            </a:r>
            <a:endParaRPr lang="ru-RU" sz="1400" b="1" dirty="0">
              <a:solidFill>
                <a:schemeClr val="tx2"/>
              </a:solidFill>
            </a:endParaRPr>
          </a:p>
          <a:p>
            <a:r>
              <a:rPr lang="ru-RU" sz="1400" b="1">
                <a:solidFill>
                  <a:schemeClr val="tx2"/>
                </a:solidFill>
              </a:rPr>
              <a:t>второго уровня</a:t>
            </a:r>
            <a:endParaRPr lang="ru-RU" sz="1400" dirty="0"/>
          </a:p>
        </p:txBody>
      </p:sp>
      <p:graphicFrame>
        <p:nvGraphicFramePr>
          <p:cNvPr id="6" name="Диаграмма 5"/>
          <p:cNvGraphicFramePr/>
          <p:nvPr userDrawn="1">
            <p:extLst>
              <p:ext uri="{D42A27DB-BD31-4B8C-83A1-F6EECF244321}">
                <p14:modId xmlns:p14="http://schemas.microsoft.com/office/powerpoint/2010/main" val="3424817871"/>
              </p:ext>
            </p:extLst>
          </p:nvPr>
        </p:nvGraphicFramePr>
        <p:xfrm>
          <a:off x="390891" y="3007599"/>
          <a:ext cx="2584449" cy="1685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 userDrawn="1">
            <p:extLst>
              <p:ext uri="{D42A27DB-BD31-4B8C-83A1-F6EECF244321}">
                <p14:modId xmlns:p14="http://schemas.microsoft.com/office/powerpoint/2010/main" val="1880164753"/>
              </p:ext>
            </p:extLst>
          </p:nvPr>
        </p:nvGraphicFramePr>
        <p:xfrm>
          <a:off x="4353291" y="3058755"/>
          <a:ext cx="2584449" cy="1685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30979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ая Шпаргал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8344" y="268442"/>
            <a:ext cx="7355655" cy="24264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Шпаргалка ВСК графики 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14556" y="4845319"/>
            <a:ext cx="333602" cy="169277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39552" y="847639"/>
            <a:ext cx="748883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Дополнительные варианты титульных слайдов, набор иконок и полная инструкция по оформлению презентации доступна на </a:t>
            </a:r>
            <a:r>
              <a:rPr lang="en-US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confluence</a:t>
            </a:r>
            <a:r>
              <a:rPr lang="ru-RU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пространстве </a:t>
            </a:r>
            <a:endParaRPr lang="ru-RU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ru-RU" sz="1800" b="1" kern="1200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rPr>
              <a:t>Маркетинг -&gt; Презентация ВСК – шаблоны слайдов</a:t>
            </a:r>
            <a:r>
              <a:rPr lang="ru-RU" sz="1800" b="1" kern="1200" dirty="0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8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удобного доступа - просто откройте браузер со страницей «Новости ВСК» и нажмите на баннер, расположенный в правой части страницы</a:t>
            </a:r>
            <a:r>
              <a:rPr lang="ru-RU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1660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igner\Archive\Presentation\Исходники (черновики)\Слайды\1 Clip\Preview\A5_Frst_page_Image 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37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75E21-1E76-4219-85C4-D373848C89E2}"/>
              </a:ext>
            </a:extLst>
          </p:cNvPr>
          <p:cNvSpPr/>
          <p:nvPr userDrawn="1"/>
        </p:nvSpPr>
        <p:spPr>
          <a:xfrm>
            <a:off x="0" y="4226560"/>
            <a:ext cx="9144000" cy="91694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id="{0B917304-734F-4445-9202-C83C6789DC75}"/>
              </a:ext>
            </a:extLst>
          </p:cNvPr>
          <p:cNvSpPr/>
          <p:nvPr userDrawn="1"/>
        </p:nvSpPr>
        <p:spPr>
          <a:xfrm>
            <a:off x="0" y="2463044"/>
            <a:ext cx="5222240" cy="2674620"/>
          </a:xfrm>
          <a:prstGeom prst="rtTriangle">
            <a:avLst/>
          </a:prstGeom>
          <a:solidFill>
            <a:srgbClr val="7C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96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Фор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344" y="268442"/>
            <a:ext cx="5851975" cy="242646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897731"/>
            <a:ext cx="8070850" cy="369689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  <a:lvl2pPr>
              <a:defRPr b="1">
                <a:solidFill>
                  <a:schemeClr val="tx2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01856" y="4838969"/>
            <a:ext cx="333602" cy="169277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5B5467D-E243-4D4C-94C0-07CA837E11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244" y="242993"/>
            <a:ext cx="1060495" cy="34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84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50" y="897565"/>
            <a:ext cx="3752850" cy="17821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8650" y="2733769"/>
            <a:ext cx="3752850" cy="19190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01856" y="4838969"/>
            <a:ext cx="333602" cy="169277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sz="half" idx="10"/>
          </p:nvPr>
        </p:nvSpPr>
        <p:spPr>
          <a:xfrm>
            <a:off x="4483100" y="897565"/>
            <a:ext cx="3752850" cy="17821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Содержимое 3"/>
          <p:cNvSpPr>
            <a:spLocks noGrp="1"/>
          </p:cNvSpPr>
          <p:nvPr>
            <p:ph sz="half" idx="11"/>
          </p:nvPr>
        </p:nvSpPr>
        <p:spPr>
          <a:xfrm>
            <a:off x="4483100" y="2733769"/>
            <a:ext cx="3752850" cy="19190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5459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50" y="897565"/>
            <a:ext cx="3867150" cy="36970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01856" y="4838969"/>
            <a:ext cx="333602" cy="169277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sz="half" idx="10"/>
          </p:nvPr>
        </p:nvSpPr>
        <p:spPr>
          <a:xfrm>
            <a:off x="4667250" y="897565"/>
            <a:ext cx="3867150" cy="36970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7217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Форм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50" y="897565"/>
            <a:ext cx="8335838" cy="17281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8650" y="2763124"/>
            <a:ext cx="8335838" cy="18608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14556" y="4838969"/>
            <a:ext cx="333602" cy="169277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19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50" y="897565"/>
            <a:ext cx="8001000" cy="13693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8650" y="2463739"/>
            <a:ext cx="3799334" cy="21308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14556" y="4845319"/>
            <a:ext cx="333602" cy="169277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3"/>
          <p:cNvSpPr>
            <a:spLocks noGrp="1"/>
          </p:cNvSpPr>
          <p:nvPr>
            <p:ph sz="half" idx="10"/>
          </p:nvPr>
        </p:nvSpPr>
        <p:spPr>
          <a:xfrm>
            <a:off x="4483100" y="2463739"/>
            <a:ext cx="4152900" cy="21308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0128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6033"/>
            <a:ext cx="9133789" cy="513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0" y="175259"/>
            <a:ext cx="7327900" cy="3771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 b="1" i="0" baseline="0">
                <a:solidFill>
                  <a:srgbClr val="0B66B0"/>
                </a:solidFill>
              </a:defRPr>
            </a:lvl1pPr>
            <a:lvl2pPr marL="457200" indent="0">
              <a:buNone/>
              <a:defRPr sz="2000" b="1" i="0">
                <a:solidFill>
                  <a:schemeClr val="bg1"/>
                </a:solidFill>
              </a:defRPr>
            </a:lvl2pPr>
            <a:lvl3pPr marL="914400" indent="0">
              <a:buNone/>
              <a:defRPr sz="2000" b="1" i="0">
                <a:solidFill>
                  <a:schemeClr val="bg1"/>
                </a:solidFill>
              </a:defRPr>
            </a:lvl3pPr>
            <a:lvl4pPr marL="1371600" indent="0">
              <a:buNone/>
              <a:defRPr sz="2000" b="1" i="0">
                <a:solidFill>
                  <a:schemeClr val="bg1"/>
                </a:solidFill>
              </a:defRPr>
            </a:lvl4pPr>
            <a:lvl5pPr marL="1828800" indent="0">
              <a:buNone/>
              <a:defRPr sz="2000" b="1" i="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dirty="0"/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80823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я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33789" cy="51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185159"/>
            <a:ext cx="3352165" cy="7543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 b="1" i="0">
                <a:solidFill>
                  <a:schemeClr val="bg1"/>
                </a:solidFill>
              </a:defRPr>
            </a:lvl1pPr>
            <a:lvl2pPr marL="457200" indent="0">
              <a:buNone/>
              <a:defRPr sz="2000" b="1" i="0">
                <a:solidFill>
                  <a:schemeClr val="bg1"/>
                </a:solidFill>
              </a:defRPr>
            </a:lvl2pPr>
            <a:lvl3pPr marL="914400" indent="0">
              <a:buNone/>
              <a:defRPr sz="2000" b="1" i="0">
                <a:solidFill>
                  <a:schemeClr val="bg1"/>
                </a:solidFill>
              </a:defRPr>
            </a:lvl3pPr>
            <a:lvl4pPr marL="1371600" indent="0">
              <a:buNone/>
              <a:defRPr sz="2000" b="1" i="0">
                <a:solidFill>
                  <a:schemeClr val="bg1"/>
                </a:solidFill>
              </a:defRPr>
            </a:lvl4pPr>
            <a:lvl5pPr marL="1828800" indent="0">
              <a:buNone/>
              <a:defRPr sz="2000" b="1" i="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000" b="1" dirty="0">
                <a:solidFill>
                  <a:schemeClr val="bg1"/>
                </a:solidFill>
              </a:rPr>
              <a:t>Спасибо за внимание!(</a:t>
            </a:r>
            <a:r>
              <a:rPr lang="en-US" sz="2000" b="1" dirty="0">
                <a:solidFill>
                  <a:schemeClr val="bg1"/>
                </a:solidFill>
              </a:rPr>
              <a:t>Arial</a:t>
            </a:r>
            <a:r>
              <a:rPr lang="en-US" sz="2000" b="1" baseline="0" dirty="0">
                <a:solidFill>
                  <a:schemeClr val="bg1"/>
                </a:solidFill>
              </a:rPr>
              <a:t> 20, bold</a:t>
            </a:r>
            <a:r>
              <a:rPr lang="ru-RU" sz="2000" b="1" dirty="0">
                <a:solidFill>
                  <a:schemeClr val="bg1"/>
                </a:solidFill>
              </a:rPr>
              <a:t>)</a:t>
            </a:r>
          </a:p>
          <a:p>
            <a:pPr lvl="0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4076700"/>
            <a:ext cx="3854450" cy="898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lang="ru-RU" sz="1400" b="0" dirty="0">
                <a:solidFill>
                  <a:schemeClr val="bg1"/>
                </a:solidFill>
              </a:rPr>
              <a:t>Контактная</a:t>
            </a:r>
            <a:r>
              <a:rPr lang="ru-RU" sz="1400" b="0" baseline="0" dirty="0">
                <a:solidFill>
                  <a:schemeClr val="bg1"/>
                </a:solidFill>
              </a:rPr>
              <a:t> информация</a:t>
            </a:r>
          </a:p>
          <a:p>
            <a:r>
              <a:rPr lang="en-US" sz="1400" b="0" baseline="0" dirty="0">
                <a:solidFill>
                  <a:schemeClr val="bg1"/>
                </a:solidFill>
              </a:rPr>
              <a:t>(Arial 14, regular)</a:t>
            </a:r>
            <a:endParaRPr lang="ru-RU" sz="1400" b="0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Designer\Archive\Presentation\QR-code adress-01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2154" y="3956050"/>
            <a:ext cx="1082146" cy="10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13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ая Шпаргал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8344" y="268442"/>
            <a:ext cx="7355655" cy="24264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Шпаргалка ВСК</a:t>
            </a:r>
          </a:p>
        </p:txBody>
      </p:sp>
      <p:sp>
        <p:nvSpPr>
          <p:cNvPr id="12" name="Объект 2"/>
          <p:cNvSpPr txBox="1">
            <a:spLocks/>
          </p:cNvSpPr>
          <p:nvPr userDrawn="1"/>
        </p:nvSpPr>
        <p:spPr bwMode="auto">
          <a:xfrm>
            <a:off x="628651" y="2703412"/>
            <a:ext cx="7486650" cy="23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ru-RU" sz="1400" b="1">
                <a:solidFill>
                  <a:schemeClr val="tx2"/>
                </a:solidFill>
              </a:rPr>
              <a:t>Основные параметры по тексту</a:t>
            </a:r>
            <a:r>
              <a:rPr lang="ru-RU" sz="1400" b="1" dirty="0">
                <a:solidFill>
                  <a:schemeClr val="tx2"/>
                </a:solidFill>
              </a:rPr>
              <a:t>:</a:t>
            </a:r>
            <a:endParaRPr lang="en-US" sz="1400" b="1" dirty="0">
              <a:solidFill>
                <a:schemeClr val="tx2"/>
              </a:solidFill>
            </a:endParaRPr>
          </a:p>
          <a:p>
            <a:pPr marL="0" indent="0">
              <a:lnSpc>
                <a:spcPts val="1300"/>
              </a:lnSpc>
              <a:spcAft>
                <a:spcPts val="0"/>
              </a:spcAft>
              <a:buNone/>
            </a:pPr>
            <a:r>
              <a:rPr lang="ru-RU" sz="1600" b="1">
                <a:solidFill>
                  <a:schemeClr val="tx2"/>
                </a:solidFill>
              </a:rPr>
              <a:t>Заголовок первого уровня (</a:t>
            </a:r>
            <a:r>
              <a:rPr lang="en-US" sz="1600" b="1">
                <a:solidFill>
                  <a:schemeClr val="tx2"/>
                </a:solidFill>
              </a:rPr>
              <a:t>Arial 1</a:t>
            </a:r>
            <a:r>
              <a:rPr lang="ru-RU" sz="1600" b="1">
                <a:solidFill>
                  <a:schemeClr val="tx2"/>
                </a:solidFill>
              </a:rPr>
              <a:t>6</a:t>
            </a:r>
            <a:r>
              <a:rPr lang="en-US" sz="1600" b="1">
                <a:solidFill>
                  <a:schemeClr val="tx2"/>
                </a:solidFill>
              </a:rPr>
              <a:t>, bold</a:t>
            </a:r>
            <a:r>
              <a:rPr lang="ru-RU" sz="1600" b="1" dirty="0">
                <a:solidFill>
                  <a:schemeClr val="tx2"/>
                </a:solidFill>
              </a:rPr>
              <a:t>)</a:t>
            </a:r>
            <a:endParaRPr lang="en-US" sz="1600" b="1" dirty="0">
              <a:solidFill>
                <a:schemeClr val="tx2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ts val="13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400" b="1">
                <a:solidFill>
                  <a:schemeClr val="tx2"/>
                </a:solidFill>
              </a:rPr>
              <a:t>Заголовок первого уровня (</a:t>
            </a:r>
            <a:r>
              <a:rPr lang="en-US" sz="1400" b="1">
                <a:solidFill>
                  <a:schemeClr val="tx2"/>
                </a:solidFill>
              </a:rPr>
              <a:t>Arial 14, bold</a:t>
            </a:r>
            <a:r>
              <a:rPr lang="ru-RU" sz="1400" b="1">
                <a:solidFill>
                  <a:schemeClr val="tx2"/>
                </a:solidFill>
              </a:rPr>
              <a:t>)</a:t>
            </a:r>
            <a:r>
              <a:rPr lang="en-US" sz="1400" b="1">
                <a:solidFill>
                  <a:schemeClr val="tx2"/>
                </a:solidFill>
              </a:rPr>
              <a:t> </a:t>
            </a:r>
            <a:r>
              <a:rPr lang="ru-RU" sz="1400" b="1">
                <a:solidFill>
                  <a:schemeClr val="tx2"/>
                </a:solidFill>
              </a:rPr>
              <a:t>если много информации на слайде</a:t>
            </a:r>
            <a:endParaRPr lang="ru-RU" sz="1400" b="1" dirty="0">
              <a:solidFill>
                <a:schemeClr val="tx2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ts val="13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400" b="1">
                <a:solidFill>
                  <a:schemeClr val="tx2"/>
                </a:solidFill>
              </a:rPr>
              <a:t>Заголовок второго уровня (</a:t>
            </a:r>
            <a:r>
              <a:rPr lang="en-US" sz="1400" b="1">
                <a:solidFill>
                  <a:schemeClr val="tx2"/>
                </a:solidFill>
              </a:rPr>
              <a:t>Arial 14, bold</a:t>
            </a:r>
            <a:r>
              <a:rPr lang="ru-RU" sz="1400" b="1">
                <a:solidFill>
                  <a:schemeClr val="tx2"/>
                </a:solidFill>
              </a:rPr>
              <a:t>) </a:t>
            </a:r>
            <a:endParaRPr lang="ru-RU" sz="1400" b="1" dirty="0">
              <a:solidFill>
                <a:schemeClr val="tx2"/>
              </a:solidFill>
            </a:endParaRPr>
          </a:p>
          <a:p>
            <a:pPr marL="177800" marR="0" indent="-177800" algn="l" defTabSz="914400" rtl="0" eaLnBrk="1" fontAlgn="base" latinLnBrk="0" hangingPunct="1">
              <a:lnSpc>
                <a:spcPts val="13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b="0">
                <a:solidFill>
                  <a:schemeClr val="tx1"/>
                </a:solidFill>
              </a:rPr>
              <a:t>Основной</a:t>
            </a:r>
            <a:r>
              <a:rPr lang="ru-RU" sz="1200" b="0" baseline="0">
                <a:solidFill>
                  <a:schemeClr val="tx1"/>
                </a:solidFill>
              </a:rPr>
              <a:t> текс (наполнение) (</a:t>
            </a:r>
            <a:r>
              <a:rPr lang="en-US" sz="1200" b="0" baseline="0">
                <a:solidFill>
                  <a:schemeClr val="tx1"/>
                </a:solidFill>
              </a:rPr>
              <a:t>Arial 12, regular</a:t>
            </a:r>
            <a:r>
              <a:rPr lang="ru-RU" sz="1200" b="0" baseline="0" dirty="0">
                <a:solidFill>
                  <a:schemeClr val="tx1"/>
                </a:solidFill>
              </a:rPr>
              <a:t>)</a:t>
            </a:r>
            <a:endParaRPr lang="en-US" sz="1200" b="0" baseline="0" dirty="0">
              <a:solidFill>
                <a:schemeClr val="tx1"/>
              </a:solidFill>
            </a:endParaRPr>
          </a:p>
          <a:p>
            <a:pPr marL="182563" indent="-182563">
              <a:spcAft>
                <a:spcPts val="0"/>
              </a:spcAft>
            </a:pPr>
            <a:r>
              <a:rPr lang="ru-RU" sz="1200" b="0" baseline="0">
                <a:solidFill>
                  <a:schemeClr val="tx1"/>
                </a:solidFill>
              </a:rPr>
              <a:t>Выравнивание текста (выключка текста) по левому краю</a:t>
            </a:r>
            <a:endParaRPr lang="ru-RU" sz="1200" b="0" baseline="0" dirty="0">
              <a:solidFill>
                <a:schemeClr val="tx1"/>
              </a:solidFill>
            </a:endParaRPr>
          </a:p>
          <a:p>
            <a:pPr marL="182563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baseline="0">
                <a:solidFill>
                  <a:schemeClr val="tx1"/>
                </a:solidFill>
              </a:rPr>
              <a:t>Интервал между абзацами мин 3</a:t>
            </a:r>
            <a:r>
              <a:rPr lang="en-US" sz="1200" b="0" baseline="0">
                <a:solidFill>
                  <a:schemeClr val="tx1"/>
                </a:solidFill>
              </a:rPr>
              <a:t>pt </a:t>
            </a:r>
            <a:r>
              <a:rPr lang="ru-RU" sz="1200" b="0" baseline="0">
                <a:solidFill>
                  <a:schemeClr val="tx1"/>
                </a:solidFill>
              </a:rPr>
              <a:t>макс 6</a:t>
            </a:r>
            <a:r>
              <a:rPr lang="en-US" sz="1200" b="0" baseline="0" dirty="0" err="1">
                <a:solidFill>
                  <a:schemeClr val="tx1"/>
                </a:solidFill>
              </a:rPr>
              <a:t>pt</a:t>
            </a:r>
            <a:endParaRPr lang="en-US" sz="1200" b="0" baseline="0" dirty="0">
              <a:solidFill>
                <a:schemeClr val="tx1"/>
              </a:solidFill>
            </a:endParaRPr>
          </a:p>
          <a:p>
            <a:pPr marL="182563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baseline="0">
                <a:solidFill>
                  <a:schemeClr val="tx1"/>
                </a:solidFill>
              </a:rPr>
              <a:t>Межстрочный интервал «</a:t>
            </a:r>
            <a:r>
              <a:rPr lang="ru-RU" sz="1200" b="0" baseline="0" dirty="0">
                <a:solidFill>
                  <a:schemeClr val="tx1"/>
                </a:solidFill>
              </a:rPr>
              <a:t>Одинарный»</a:t>
            </a:r>
            <a:endParaRPr lang="ru-RU" sz="1200" b="0" dirty="0">
              <a:solidFill>
                <a:schemeClr val="tx1"/>
              </a:solidFill>
            </a:endParaRPr>
          </a:p>
          <a:p>
            <a:pPr marL="182563" indent="-182563">
              <a:lnSpc>
                <a:spcPts val="1100"/>
              </a:lnSpc>
              <a:spcAft>
                <a:spcPts val="0"/>
              </a:spcAft>
              <a:buClr>
                <a:schemeClr val="tx1"/>
              </a:buClr>
            </a:pPr>
            <a:r>
              <a:rPr lang="ru-RU" sz="1200" b="0">
                <a:solidFill>
                  <a:srgbClr val="248251"/>
                </a:solidFill>
              </a:rPr>
              <a:t>Текст с положительным акцентом</a:t>
            </a:r>
            <a:r>
              <a:rPr lang="en-US" sz="1200" b="0">
                <a:solidFill>
                  <a:srgbClr val="248251"/>
                </a:solidFill>
              </a:rPr>
              <a:t> (Arial 1</a:t>
            </a:r>
            <a:r>
              <a:rPr lang="ru-RU" sz="1200" b="0">
                <a:solidFill>
                  <a:srgbClr val="248251"/>
                </a:solidFill>
              </a:rPr>
              <a:t>2</a:t>
            </a:r>
            <a:r>
              <a:rPr lang="en-US" sz="1200" b="0">
                <a:solidFill>
                  <a:srgbClr val="248251"/>
                </a:solidFill>
              </a:rPr>
              <a:t>, bold)</a:t>
            </a:r>
            <a:r>
              <a:rPr lang="ru-RU" sz="1200" b="1">
                <a:solidFill>
                  <a:srgbClr val="248251"/>
                </a:solidFill>
              </a:rPr>
              <a:t> </a:t>
            </a:r>
            <a:r>
              <a:rPr lang="ru-RU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ru-RU" sz="1200" b="1">
                <a:solidFill>
                  <a:schemeClr val="accent3"/>
                </a:solidFill>
              </a:rPr>
              <a:t> </a:t>
            </a:r>
            <a:r>
              <a:rPr lang="ru-RU" sz="1200" b="0" i="0">
                <a:solidFill>
                  <a:schemeClr val="tx1">
                    <a:lumMod val="50000"/>
                    <a:lumOff val="50000"/>
                  </a:schemeClr>
                </a:solidFill>
              </a:rPr>
              <a:t>постараться</a:t>
            </a:r>
            <a:r>
              <a:rPr lang="ru-RU" sz="1200" b="0" i="0" baseline="0">
                <a:solidFill>
                  <a:schemeClr val="tx1">
                    <a:lumMod val="50000"/>
                    <a:lumOff val="50000"/>
                  </a:schemeClr>
                </a:solidFill>
              </a:rPr>
              <a:t> не использовать</a:t>
            </a:r>
            <a:endParaRPr lang="ru-RU" sz="1200" b="1" i="0" dirty="0">
              <a:solidFill>
                <a:schemeClr val="accent3"/>
              </a:solidFill>
            </a:endParaRPr>
          </a:p>
          <a:p>
            <a:pPr marL="182563" indent="-182563">
              <a:lnSpc>
                <a:spcPts val="1100"/>
              </a:lnSpc>
              <a:spcAft>
                <a:spcPts val="0"/>
              </a:spcAft>
              <a:buClr>
                <a:schemeClr val="tx1"/>
              </a:buClr>
            </a:pPr>
            <a:r>
              <a:rPr lang="ru-RU" sz="1200" b="0">
                <a:solidFill>
                  <a:srgbClr val="C00000"/>
                </a:solidFill>
              </a:rPr>
              <a:t>Текст с отрицательным акцентом</a:t>
            </a:r>
            <a:r>
              <a:rPr lang="en-US" sz="1200" b="0">
                <a:solidFill>
                  <a:srgbClr val="C00000"/>
                </a:solidFill>
              </a:rPr>
              <a:t> (Arial 1</a:t>
            </a:r>
            <a:r>
              <a:rPr lang="ru-RU" sz="1200" b="0">
                <a:solidFill>
                  <a:srgbClr val="C00000"/>
                </a:solidFill>
              </a:rPr>
              <a:t>2</a:t>
            </a:r>
            <a:r>
              <a:rPr lang="en-US" sz="1200" b="0">
                <a:solidFill>
                  <a:srgbClr val="C00000"/>
                </a:solidFill>
              </a:rPr>
              <a:t>, bold</a:t>
            </a:r>
            <a:r>
              <a:rPr lang="ru-RU" sz="1200" b="0">
                <a:solidFill>
                  <a:srgbClr val="C00000"/>
                </a:solidFill>
              </a:rPr>
              <a:t>)</a:t>
            </a:r>
            <a:r>
              <a:rPr lang="ru-RU" sz="1400" b="0">
                <a:solidFill>
                  <a:srgbClr val="C00000"/>
                </a:solidFill>
              </a:rPr>
              <a:t> </a:t>
            </a:r>
            <a:r>
              <a:rPr lang="ru-RU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ru-RU" sz="1200" b="1">
                <a:solidFill>
                  <a:schemeClr val="accent3"/>
                </a:solidFill>
              </a:rPr>
              <a:t> </a:t>
            </a:r>
            <a:r>
              <a:rPr lang="ru-RU" sz="1200" b="0" i="0">
                <a:solidFill>
                  <a:schemeClr val="tx1">
                    <a:lumMod val="50000"/>
                    <a:lumOff val="50000"/>
                  </a:schemeClr>
                </a:solidFill>
              </a:rPr>
              <a:t>постараться</a:t>
            </a:r>
            <a:r>
              <a:rPr lang="ru-RU" sz="1200" b="0" i="0" baseline="0">
                <a:solidFill>
                  <a:schemeClr val="tx1">
                    <a:lumMod val="50000"/>
                    <a:lumOff val="50000"/>
                  </a:schemeClr>
                </a:solidFill>
              </a:rPr>
              <a:t> не использовать</a:t>
            </a:r>
            <a:endParaRPr lang="ru-RU" sz="1200" i="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628651" y="533592"/>
            <a:ext cx="8347710" cy="21159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>
                <a:solidFill>
                  <a:schemeClr val="tx1"/>
                </a:solidFill>
              </a:rPr>
              <a:t>Весь текст слайда (контент) выравнивается относительно заголовка</a:t>
            </a:r>
            <a:r>
              <a:rPr lang="ru-RU" sz="1200" baseline="0">
                <a:solidFill>
                  <a:schemeClr val="tx1"/>
                </a:solidFill>
              </a:rPr>
              <a:t> слайда по левому краю, для простоты и</a:t>
            </a:r>
            <a:r>
              <a:rPr lang="ru-RU" sz="1200" baseline="0">
                <a:solidFill>
                  <a:schemeClr val="tx1"/>
                </a:solidFill>
                <a:latin typeface="Arial"/>
                <a:cs typeface="Arial"/>
              </a:rPr>
              <a:t> </a:t>
            </a:r>
            <a:r>
              <a:rPr lang="ru-RU" sz="1200" baseline="0">
                <a:solidFill>
                  <a:schemeClr val="tx1"/>
                </a:solidFill>
              </a:rPr>
              <a:t>удобства используются направляющие.</a:t>
            </a:r>
            <a:r>
              <a:rPr lang="en-US" sz="1200" baseline="0">
                <a:solidFill>
                  <a:schemeClr val="tx1"/>
                </a:solidFill>
              </a:rPr>
              <a:t> </a:t>
            </a:r>
            <a:r>
              <a:rPr lang="ru-RU" sz="1200" baseline="0">
                <a:solidFill>
                  <a:schemeClr val="tx1"/>
                </a:solidFill>
              </a:rPr>
              <a:t>Включить направляющие можно</a:t>
            </a:r>
            <a:r>
              <a:rPr lang="en-US" sz="1200" baseline="0">
                <a:solidFill>
                  <a:schemeClr val="tx1"/>
                </a:solidFill>
              </a:rPr>
              <a:t> </a:t>
            </a:r>
            <a:r>
              <a:rPr lang="ru-RU" sz="1200" baseline="0">
                <a:solidFill>
                  <a:schemeClr val="tx1"/>
                </a:solidFill>
              </a:rPr>
              <a:t>перейдя по вкладке «Вид» поставить галочку напротив «</a:t>
            </a:r>
            <a:r>
              <a:rPr lang="ru-RU" sz="1200" baseline="0" dirty="0">
                <a:solidFill>
                  <a:schemeClr val="tx1"/>
                </a:solidFill>
              </a:rPr>
              <a:t>Направляющие»</a:t>
            </a:r>
          </a:p>
          <a:p>
            <a:pPr>
              <a:spcAft>
                <a:spcPts val="300"/>
              </a:spcAft>
            </a:pPr>
            <a:r>
              <a:rPr lang="ru-RU" sz="1200" baseline="0">
                <a:solidFill>
                  <a:schemeClr val="tx1"/>
                </a:solidFill>
              </a:rPr>
              <a:t>Разметка указана на слайде</a:t>
            </a:r>
            <a:r>
              <a:rPr lang="en-US" sz="1200" baseline="0">
                <a:solidFill>
                  <a:schemeClr val="tx1"/>
                </a:solidFill>
              </a:rPr>
              <a:t> </a:t>
            </a:r>
            <a:r>
              <a:rPr lang="ru-RU" sz="1200" b="1">
                <a:solidFill>
                  <a:schemeClr val="tx2"/>
                </a:solidFill>
              </a:rPr>
              <a:t>разметка направляющих</a:t>
            </a:r>
            <a:r>
              <a:rPr lang="ru-RU" sz="1200" b="1" baseline="0">
                <a:solidFill>
                  <a:schemeClr val="tx2"/>
                </a:solidFill>
              </a:rPr>
              <a:t> </a:t>
            </a:r>
            <a:r>
              <a:rPr lang="ru-RU" sz="1200" baseline="0">
                <a:solidFill>
                  <a:schemeClr val="tx1"/>
                </a:solidFill>
              </a:rPr>
              <a:t>(можно использовать что бы подставить быстро направляющие</a:t>
            </a:r>
            <a:r>
              <a:rPr lang="ru-RU" sz="1200" baseline="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ts val="1200"/>
              </a:lnSpc>
              <a:spcAft>
                <a:spcPts val="300"/>
              </a:spcAft>
            </a:pPr>
            <a:r>
              <a:rPr lang="ru-RU" sz="1200" baseline="0" dirty="0">
                <a:solidFill>
                  <a:schemeClr val="tx1"/>
                </a:solidFill>
              </a:rPr>
              <a:t>Вертикальные</a:t>
            </a:r>
            <a:r>
              <a:rPr lang="ru-RU" sz="1200" baseline="0">
                <a:solidFill>
                  <a:schemeClr val="tx1"/>
                </a:solidFill>
              </a:rPr>
              <a:t>(слева</a:t>
            </a:r>
            <a:r>
              <a:rPr lang="en-US" sz="1200" baseline="0">
                <a:solidFill>
                  <a:schemeClr val="tx1"/>
                </a:solidFill>
              </a:rPr>
              <a:t> </a:t>
            </a:r>
            <a:r>
              <a:rPr lang="ru-RU" sz="1200" baseline="0">
                <a:solidFill>
                  <a:schemeClr val="tx1"/>
                </a:solidFill>
              </a:rPr>
              <a:t>на право</a:t>
            </a:r>
            <a:r>
              <a:rPr lang="ru-RU" sz="1200" baseline="0" dirty="0">
                <a:solidFill>
                  <a:schemeClr val="tx1"/>
                </a:solidFill>
              </a:rPr>
              <a:t>)</a:t>
            </a:r>
          </a:p>
          <a:p>
            <a:pPr marL="171450" indent="-171450">
              <a:lnSpc>
                <a:spcPts val="12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baseline="0">
                <a:solidFill>
                  <a:schemeClr val="tx1"/>
                </a:solidFill>
              </a:rPr>
              <a:t>указывает левую границу где должен начинаться контент или располагаться иконки</a:t>
            </a:r>
            <a:endParaRPr lang="ru-RU" sz="1200" baseline="0" dirty="0">
              <a:solidFill>
                <a:schemeClr val="tx1"/>
              </a:solidFill>
            </a:endParaRPr>
          </a:p>
          <a:p>
            <a:pPr marL="171450" indent="-171450">
              <a:lnSpc>
                <a:spcPts val="12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baseline="0">
                <a:solidFill>
                  <a:schemeClr val="tx1"/>
                </a:solidFill>
              </a:rPr>
              <a:t>крайнее положение текста если на слайде присутствуют иконки</a:t>
            </a:r>
            <a:endParaRPr lang="ru-RU" sz="1200" baseline="0" dirty="0">
              <a:solidFill>
                <a:schemeClr val="tx1"/>
              </a:solidFill>
            </a:endParaRPr>
          </a:p>
          <a:p>
            <a:pPr marL="171450" indent="-171450">
              <a:lnSpc>
                <a:spcPts val="12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baseline="0">
                <a:solidFill>
                  <a:schemeClr val="tx1"/>
                </a:solidFill>
              </a:rPr>
              <a:t>центр документа</a:t>
            </a:r>
            <a:endParaRPr lang="ru-RU" sz="1200" baseline="0" dirty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  <a:spcAft>
                <a:spcPts val="300"/>
              </a:spcAft>
            </a:pPr>
            <a:r>
              <a:rPr lang="ru-RU" sz="1200" baseline="0">
                <a:solidFill>
                  <a:schemeClr val="tx1"/>
                </a:solidFill>
              </a:rPr>
              <a:t>Горизонтальные </a:t>
            </a:r>
            <a:endParaRPr lang="ru-RU" sz="1200" baseline="0" dirty="0">
              <a:solidFill>
                <a:schemeClr val="tx1"/>
              </a:solidFill>
            </a:endParaRPr>
          </a:p>
          <a:p>
            <a:pPr marL="171450" indent="-171450">
              <a:lnSpc>
                <a:spcPts val="12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baseline="0">
                <a:solidFill>
                  <a:schemeClr val="tx1"/>
                </a:solidFill>
              </a:rPr>
              <a:t>указывают на линию заголовка слайда (находиться по нижней границе лого ВСК)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14556" y="4845319"/>
            <a:ext cx="333602" cy="169277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14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Designer\Archive\Presentation\Исходники (черновики)\Иконки Растр\4x\empty@4x.pn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2064" y="4803998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518344" y="268442"/>
            <a:ext cx="7355655" cy="24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  <a:endParaRPr lang="ru-RU" altLang="ru-RU" dirty="0"/>
          </a:p>
        </p:txBody>
      </p:sp>
      <p:sp>
        <p:nvSpPr>
          <p:cNvPr id="3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52064" y="4845360"/>
            <a:ext cx="23247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" name="Picture 2" descr="D:\Designer\Archive\ВСК\VSK_logo_big.pn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786" y="201168"/>
            <a:ext cx="1041748" cy="30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Designer\Archive\Presentation\Исходники (черновики)\Иконки Растр\4x\empty@4x.pn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6" y="212892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67" r:id="rId3"/>
    <p:sldLayoutId id="2147483664" r:id="rId4"/>
    <p:sldLayoutId id="2147483668" r:id="rId5"/>
    <p:sldLayoutId id="2147483669" r:id="rId6"/>
    <p:sldLayoutId id="2147483691" r:id="rId7"/>
    <p:sldLayoutId id="2147483683" r:id="rId8"/>
    <p:sldLayoutId id="2147483670" r:id="rId9"/>
    <p:sldLayoutId id="2147483686" r:id="rId10"/>
    <p:sldLayoutId id="2147483684" r:id="rId11"/>
    <p:sldLayoutId id="2147483690" r:id="rId12"/>
    <p:sldLayoutId id="2147483685" r:id="rId13"/>
    <p:sldLayoutId id="2147483692" r:id="rId14"/>
    <p:sldLayoutId id="2147483695" r:id="rId15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 kern="1200" baseline="0">
          <a:solidFill>
            <a:schemeClr val="tx2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41.png"/><Relationship Id="rId7" Type="http://schemas.openxmlformats.org/officeDocument/2006/relationships/image" Target="../media/image2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svg"/><Relationship Id="rId5" Type="http://schemas.openxmlformats.org/officeDocument/2006/relationships/image" Target="../media/image4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4.svg"/><Relationship Id="rId5" Type="http://schemas.openxmlformats.org/officeDocument/2006/relationships/image" Target="../media/image45.png"/><Relationship Id="rId10" Type="http://schemas.openxmlformats.org/officeDocument/2006/relationships/image" Target="../media/image27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22.png"/><Relationship Id="rId4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4.svg"/><Relationship Id="rId9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igner\Archive\ВСК\Logo\PNG\RGB\ВСК_logo_white_RGB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18" y="701037"/>
            <a:ext cx="1122946" cy="48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91A954A-0B32-4588-87FE-FF65A83A3142}"/>
              </a:ext>
            </a:extLst>
          </p:cNvPr>
          <p:cNvSpPr/>
          <p:nvPr/>
        </p:nvSpPr>
        <p:spPr>
          <a:xfrm>
            <a:off x="8133575" y="4790440"/>
            <a:ext cx="7312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735"/>
              </a:spcBef>
            </a:pPr>
            <a:r>
              <a:rPr lang="en-US" sz="1100" b="1" dirty="0">
                <a:solidFill>
                  <a:srgbClr val="0070C0"/>
                </a:solidFill>
                <a:latin typeface="Tahoma"/>
                <a:cs typeface="Tahoma"/>
              </a:rPr>
              <a:t>VSK.RU</a:t>
            </a:r>
            <a:endParaRPr lang="en-US" sz="1100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id="{D8DEEA2A-6201-4F16-86CA-153FA259A537}"/>
              </a:ext>
            </a:extLst>
          </p:cNvPr>
          <p:cNvSpPr txBox="1">
            <a:spLocks/>
          </p:cNvSpPr>
          <p:nvPr/>
        </p:nvSpPr>
        <p:spPr>
          <a:xfrm>
            <a:off x="400051" y="3642678"/>
            <a:ext cx="2221230" cy="1287462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КОРПОРАТИВНАЯ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ПРОГРАММА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ЛОЯЛЬНОСТИ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A658D21-8CF4-4AF7-B9D0-B442CAACFA4F}"/>
              </a:ext>
            </a:extLst>
          </p:cNvPr>
          <p:cNvGrpSpPr/>
          <p:nvPr/>
        </p:nvGrpSpPr>
        <p:grpSpPr>
          <a:xfrm>
            <a:off x="-598111" y="142685"/>
            <a:ext cx="186631" cy="307484"/>
            <a:chOff x="-1308130" y="1379311"/>
            <a:chExt cx="731809" cy="1205693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7F621BB-B81A-4B55-A528-205AC4922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 flipH="1">
              <a:off x="-1034936" y="1387460"/>
              <a:ext cx="173288" cy="1197544"/>
            </a:xfrm>
            <a:prstGeom prst="rect">
              <a:avLst/>
            </a:prstGeom>
          </p:spPr>
        </p:pic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3DE35378-DE0C-4D03-8D2B-F25280FB9727}"/>
                </a:ext>
              </a:extLst>
            </p:cNvPr>
            <p:cNvSpPr/>
            <p:nvPr/>
          </p:nvSpPr>
          <p:spPr>
            <a:xfrm>
              <a:off x="-714767" y="1379311"/>
              <a:ext cx="138446" cy="138446"/>
            </a:xfrm>
            <a:custGeom>
              <a:avLst/>
              <a:gdLst>
                <a:gd name="connsiteX0" fmla="*/ 0 w 294322"/>
                <a:gd name="connsiteY0" fmla="*/ 0 h 294322"/>
                <a:gd name="connsiteX1" fmla="*/ 294323 w 294322"/>
                <a:gd name="connsiteY1" fmla="*/ 0 h 294322"/>
                <a:gd name="connsiteX2" fmla="*/ 294323 w 294322"/>
                <a:gd name="connsiteY2" fmla="*/ 294323 h 294322"/>
                <a:gd name="connsiteX3" fmla="*/ 0 w 294322"/>
                <a:gd name="connsiteY3" fmla="*/ 294323 h 29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322" h="294322">
                  <a:moveTo>
                    <a:pt x="0" y="0"/>
                  </a:moveTo>
                  <a:lnTo>
                    <a:pt x="294323" y="0"/>
                  </a:lnTo>
                  <a:lnTo>
                    <a:pt x="294323" y="294323"/>
                  </a:lnTo>
                  <a:lnTo>
                    <a:pt x="0" y="294323"/>
                  </a:lnTo>
                  <a:close/>
                </a:path>
              </a:pathLst>
            </a:custGeom>
            <a:solidFill>
              <a:srgbClr val="0045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42D0FAD8-C246-4432-84A8-0F4A4CC49ADE}"/>
                </a:ext>
              </a:extLst>
            </p:cNvPr>
            <p:cNvSpPr/>
            <p:nvPr/>
          </p:nvSpPr>
          <p:spPr>
            <a:xfrm>
              <a:off x="-714767" y="1649931"/>
              <a:ext cx="138446" cy="138446"/>
            </a:xfrm>
            <a:custGeom>
              <a:avLst/>
              <a:gdLst>
                <a:gd name="connsiteX0" fmla="*/ 0 w 294322"/>
                <a:gd name="connsiteY0" fmla="*/ 0 h 294322"/>
                <a:gd name="connsiteX1" fmla="*/ 294323 w 294322"/>
                <a:gd name="connsiteY1" fmla="*/ 0 h 294322"/>
                <a:gd name="connsiteX2" fmla="*/ 294323 w 294322"/>
                <a:gd name="connsiteY2" fmla="*/ 294323 h 294322"/>
                <a:gd name="connsiteX3" fmla="*/ 0 w 294322"/>
                <a:gd name="connsiteY3" fmla="*/ 294323 h 29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322" h="294322">
                  <a:moveTo>
                    <a:pt x="0" y="0"/>
                  </a:moveTo>
                  <a:lnTo>
                    <a:pt x="294323" y="0"/>
                  </a:lnTo>
                  <a:lnTo>
                    <a:pt x="294323" y="294323"/>
                  </a:lnTo>
                  <a:lnTo>
                    <a:pt x="0" y="294323"/>
                  </a:lnTo>
                  <a:close/>
                </a:path>
              </a:pathLst>
            </a:custGeom>
            <a:solidFill>
              <a:srgbClr val="085A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8862591B-B9EF-4EEC-B729-6DFDE199E207}"/>
                </a:ext>
              </a:extLst>
            </p:cNvPr>
            <p:cNvSpPr/>
            <p:nvPr/>
          </p:nvSpPr>
          <p:spPr>
            <a:xfrm>
              <a:off x="-714767" y="1920102"/>
              <a:ext cx="138446" cy="138446"/>
            </a:xfrm>
            <a:custGeom>
              <a:avLst/>
              <a:gdLst>
                <a:gd name="connsiteX0" fmla="*/ 0 w 294322"/>
                <a:gd name="connsiteY0" fmla="*/ 0 h 294322"/>
                <a:gd name="connsiteX1" fmla="*/ 294323 w 294322"/>
                <a:gd name="connsiteY1" fmla="*/ 0 h 294322"/>
                <a:gd name="connsiteX2" fmla="*/ 294323 w 294322"/>
                <a:gd name="connsiteY2" fmla="*/ 294322 h 294322"/>
                <a:gd name="connsiteX3" fmla="*/ 0 w 294322"/>
                <a:gd name="connsiteY3" fmla="*/ 294322 h 29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322" h="294322">
                  <a:moveTo>
                    <a:pt x="0" y="0"/>
                  </a:moveTo>
                  <a:lnTo>
                    <a:pt x="294323" y="0"/>
                  </a:lnTo>
                  <a:lnTo>
                    <a:pt x="294323" y="294322"/>
                  </a:lnTo>
                  <a:lnTo>
                    <a:pt x="0" y="294322"/>
                  </a:lnTo>
                  <a:close/>
                </a:path>
              </a:pathLst>
            </a:custGeom>
            <a:solidFill>
              <a:srgbClr val="1870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DC680FC2-AF7F-4769-9F6F-6FFD958AEEAB}"/>
                </a:ext>
              </a:extLst>
            </p:cNvPr>
            <p:cNvSpPr/>
            <p:nvPr/>
          </p:nvSpPr>
          <p:spPr>
            <a:xfrm>
              <a:off x="-714767" y="2446557"/>
              <a:ext cx="138446" cy="138446"/>
            </a:xfrm>
            <a:custGeom>
              <a:avLst/>
              <a:gdLst>
                <a:gd name="connsiteX0" fmla="*/ 0 w 294322"/>
                <a:gd name="connsiteY0" fmla="*/ 0 h 294322"/>
                <a:gd name="connsiteX1" fmla="*/ 294323 w 294322"/>
                <a:gd name="connsiteY1" fmla="*/ 0 h 294322"/>
                <a:gd name="connsiteX2" fmla="*/ 294323 w 294322"/>
                <a:gd name="connsiteY2" fmla="*/ 294323 h 294322"/>
                <a:gd name="connsiteX3" fmla="*/ 0 w 294322"/>
                <a:gd name="connsiteY3" fmla="*/ 294323 h 29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322" h="294322">
                  <a:moveTo>
                    <a:pt x="0" y="0"/>
                  </a:moveTo>
                  <a:lnTo>
                    <a:pt x="294323" y="0"/>
                  </a:lnTo>
                  <a:lnTo>
                    <a:pt x="294323" y="294323"/>
                  </a:lnTo>
                  <a:lnTo>
                    <a:pt x="0" y="294323"/>
                  </a:lnTo>
                  <a:close/>
                </a:path>
              </a:pathLst>
            </a:custGeom>
            <a:solidFill>
              <a:srgbClr val="54B9E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AB39C56C-F208-4C99-B6AF-101043E6F68E}"/>
                </a:ext>
              </a:extLst>
            </p:cNvPr>
            <p:cNvSpPr/>
            <p:nvPr/>
          </p:nvSpPr>
          <p:spPr>
            <a:xfrm>
              <a:off x="-714767" y="2183554"/>
              <a:ext cx="138446" cy="138446"/>
            </a:xfrm>
            <a:custGeom>
              <a:avLst/>
              <a:gdLst>
                <a:gd name="connsiteX0" fmla="*/ 0 w 294322"/>
                <a:gd name="connsiteY0" fmla="*/ 0 h 294322"/>
                <a:gd name="connsiteX1" fmla="*/ 294323 w 294322"/>
                <a:gd name="connsiteY1" fmla="*/ 0 h 294322"/>
                <a:gd name="connsiteX2" fmla="*/ 294323 w 294322"/>
                <a:gd name="connsiteY2" fmla="*/ 294322 h 294322"/>
                <a:gd name="connsiteX3" fmla="*/ 0 w 294322"/>
                <a:gd name="connsiteY3" fmla="*/ 294322 h 29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322" h="294322">
                  <a:moveTo>
                    <a:pt x="0" y="0"/>
                  </a:moveTo>
                  <a:lnTo>
                    <a:pt x="294323" y="0"/>
                  </a:lnTo>
                  <a:lnTo>
                    <a:pt x="294323" y="294322"/>
                  </a:lnTo>
                  <a:lnTo>
                    <a:pt x="0" y="294322"/>
                  </a:lnTo>
                  <a:close/>
                </a:path>
              </a:pathLst>
            </a:custGeom>
            <a:solidFill>
              <a:srgbClr val="3892C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6461A308-AA40-48EC-8133-12D3BC0179E2}"/>
                </a:ext>
              </a:extLst>
            </p:cNvPr>
            <p:cNvSpPr/>
            <p:nvPr/>
          </p:nvSpPr>
          <p:spPr>
            <a:xfrm>
              <a:off x="-714767" y="1920102"/>
              <a:ext cx="138446" cy="138446"/>
            </a:xfrm>
            <a:custGeom>
              <a:avLst/>
              <a:gdLst>
                <a:gd name="connsiteX0" fmla="*/ 0 w 294322"/>
                <a:gd name="connsiteY0" fmla="*/ 0 h 294322"/>
                <a:gd name="connsiteX1" fmla="*/ 294323 w 294322"/>
                <a:gd name="connsiteY1" fmla="*/ 0 h 294322"/>
                <a:gd name="connsiteX2" fmla="*/ 294323 w 294322"/>
                <a:gd name="connsiteY2" fmla="*/ 294322 h 294322"/>
                <a:gd name="connsiteX3" fmla="*/ 0 w 294322"/>
                <a:gd name="connsiteY3" fmla="*/ 294322 h 29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322" h="294322">
                  <a:moveTo>
                    <a:pt x="0" y="0"/>
                  </a:moveTo>
                  <a:lnTo>
                    <a:pt x="294323" y="0"/>
                  </a:lnTo>
                  <a:lnTo>
                    <a:pt x="294323" y="294322"/>
                  </a:lnTo>
                  <a:lnTo>
                    <a:pt x="0" y="294322"/>
                  </a:lnTo>
                  <a:close/>
                </a:path>
              </a:pathLst>
            </a:custGeom>
            <a:solidFill>
              <a:srgbClr val="1870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532DED9F-FBFD-49A4-BE89-F4ECDCB6D835}"/>
                </a:ext>
              </a:extLst>
            </p:cNvPr>
            <p:cNvSpPr/>
            <p:nvPr/>
          </p:nvSpPr>
          <p:spPr>
            <a:xfrm>
              <a:off x="-1308130" y="1402539"/>
              <a:ext cx="130422" cy="130421"/>
            </a:xfrm>
            <a:custGeom>
              <a:avLst/>
              <a:gdLst>
                <a:gd name="connsiteX0" fmla="*/ 0 w 130422"/>
                <a:gd name="connsiteY0" fmla="*/ 0 h 130421"/>
                <a:gd name="connsiteX1" fmla="*/ 93414 w 130422"/>
                <a:gd name="connsiteY1" fmla="*/ 0 h 130421"/>
                <a:gd name="connsiteX2" fmla="*/ 130422 w 130422"/>
                <a:gd name="connsiteY2" fmla="*/ 37008 h 130421"/>
                <a:gd name="connsiteX3" fmla="*/ 130422 w 130422"/>
                <a:gd name="connsiteY3" fmla="*/ 130422 h 130421"/>
                <a:gd name="connsiteX4" fmla="*/ 37008 w 130422"/>
                <a:gd name="connsiteY4" fmla="*/ 130422 h 130421"/>
                <a:gd name="connsiteX5" fmla="*/ 0 w 130422"/>
                <a:gd name="connsiteY5" fmla="*/ 93414 h 130421"/>
                <a:gd name="connsiteX6" fmla="*/ 0 w 130422"/>
                <a:gd name="connsiteY6" fmla="*/ 0 h 130421"/>
                <a:gd name="connsiteX7" fmla="*/ 0 w 130422"/>
                <a:gd name="connsiteY7" fmla="*/ 0 h 130421"/>
                <a:gd name="connsiteX8" fmla="*/ 0 w 130422"/>
                <a:gd name="connsiteY8" fmla="*/ 0 h 13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422" h="130421">
                  <a:moveTo>
                    <a:pt x="0" y="0"/>
                  </a:moveTo>
                  <a:lnTo>
                    <a:pt x="93414" y="0"/>
                  </a:lnTo>
                  <a:cubicBezTo>
                    <a:pt x="113832" y="0"/>
                    <a:pt x="130422" y="16590"/>
                    <a:pt x="130422" y="37008"/>
                  </a:cubicBezTo>
                  <a:lnTo>
                    <a:pt x="130422" y="130422"/>
                  </a:lnTo>
                  <a:lnTo>
                    <a:pt x="37008" y="130422"/>
                  </a:lnTo>
                  <a:cubicBezTo>
                    <a:pt x="16590" y="130422"/>
                    <a:pt x="0" y="113832"/>
                    <a:pt x="0" y="93414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233C"/>
            </a:solidFill>
            <a:ln w="2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36520C80-179F-4AD7-8484-11D22375458A}"/>
                </a:ext>
              </a:extLst>
            </p:cNvPr>
            <p:cNvSpPr/>
            <p:nvPr/>
          </p:nvSpPr>
          <p:spPr>
            <a:xfrm>
              <a:off x="-1308130" y="1652918"/>
              <a:ext cx="130422" cy="130421"/>
            </a:xfrm>
            <a:custGeom>
              <a:avLst/>
              <a:gdLst>
                <a:gd name="connsiteX0" fmla="*/ 0 w 130422"/>
                <a:gd name="connsiteY0" fmla="*/ 0 h 130421"/>
                <a:gd name="connsiteX1" fmla="*/ 93414 w 130422"/>
                <a:gd name="connsiteY1" fmla="*/ 0 h 130421"/>
                <a:gd name="connsiteX2" fmla="*/ 130422 w 130422"/>
                <a:gd name="connsiteY2" fmla="*/ 37008 h 130421"/>
                <a:gd name="connsiteX3" fmla="*/ 130422 w 130422"/>
                <a:gd name="connsiteY3" fmla="*/ 130422 h 130421"/>
                <a:gd name="connsiteX4" fmla="*/ 37008 w 130422"/>
                <a:gd name="connsiteY4" fmla="*/ 130422 h 130421"/>
                <a:gd name="connsiteX5" fmla="*/ 0 w 130422"/>
                <a:gd name="connsiteY5" fmla="*/ 93414 h 130421"/>
                <a:gd name="connsiteX6" fmla="*/ 0 w 130422"/>
                <a:gd name="connsiteY6" fmla="*/ 0 h 130421"/>
                <a:gd name="connsiteX7" fmla="*/ 0 w 130422"/>
                <a:gd name="connsiteY7" fmla="*/ 0 h 130421"/>
                <a:gd name="connsiteX8" fmla="*/ 0 w 130422"/>
                <a:gd name="connsiteY8" fmla="*/ 0 h 13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422" h="130421">
                  <a:moveTo>
                    <a:pt x="0" y="0"/>
                  </a:moveTo>
                  <a:lnTo>
                    <a:pt x="93414" y="0"/>
                  </a:lnTo>
                  <a:cubicBezTo>
                    <a:pt x="113832" y="0"/>
                    <a:pt x="130422" y="16590"/>
                    <a:pt x="130422" y="37008"/>
                  </a:cubicBezTo>
                  <a:lnTo>
                    <a:pt x="130422" y="130422"/>
                  </a:lnTo>
                  <a:lnTo>
                    <a:pt x="37008" y="130422"/>
                  </a:lnTo>
                  <a:cubicBezTo>
                    <a:pt x="16590" y="130422"/>
                    <a:pt x="0" y="113832"/>
                    <a:pt x="0" y="93414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4E65"/>
            </a:solidFill>
            <a:ln w="2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EAE375FD-EFE8-4DAC-92C7-D079C24BE849}"/>
                </a:ext>
              </a:extLst>
            </p:cNvPr>
            <p:cNvSpPr/>
            <p:nvPr/>
          </p:nvSpPr>
          <p:spPr>
            <a:xfrm>
              <a:off x="-1308130" y="1903042"/>
              <a:ext cx="130422" cy="130421"/>
            </a:xfrm>
            <a:custGeom>
              <a:avLst/>
              <a:gdLst>
                <a:gd name="connsiteX0" fmla="*/ 0 w 130422"/>
                <a:gd name="connsiteY0" fmla="*/ 0 h 130421"/>
                <a:gd name="connsiteX1" fmla="*/ 93414 w 130422"/>
                <a:gd name="connsiteY1" fmla="*/ 0 h 130421"/>
                <a:gd name="connsiteX2" fmla="*/ 130422 w 130422"/>
                <a:gd name="connsiteY2" fmla="*/ 37008 h 130421"/>
                <a:gd name="connsiteX3" fmla="*/ 130422 w 130422"/>
                <a:gd name="connsiteY3" fmla="*/ 130422 h 130421"/>
                <a:gd name="connsiteX4" fmla="*/ 37008 w 130422"/>
                <a:gd name="connsiteY4" fmla="*/ 130422 h 130421"/>
                <a:gd name="connsiteX5" fmla="*/ 0 w 130422"/>
                <a:gd name="connsiteY5" fmla="*/ 93414 h 130421"/>
                <a:gd name="connsiteX6" fmla="*/ 0 w 130422"/>
                <a:gd name="connsiteY6" fmla="*/ 0 h 130421"/>
                <a:gd name="connsiteX7" fmla="*/ 0 w 130422"/>
                <a:gd name="connsiteY7" fmla="*/ 0 h 130421"/>
                <a:gd name="connsiteX8" fmla="*/ 0 w 130422"/>
                <a:gd name="connsiteY8" fmla="*/ 0 h 13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422" h="130421">
                  <a:moveTo>
                    <a:pt x="0" y="0"/>
                  </a:moveTo>
                  <a:lnTo>
                    <a:pt x="93414" y="0"/>
                  </a:lnTo>
                  <a:cubicBezTo>
                    <a:pt x="113832" y="0"/>
                    <a:pt x="130422" y="16590"/>
                    <a:pt x="130422" y="37008"/>
                  </a:cubicBezTo>
                  <a:lnTo>
                    <a:pt x="130422" y="130422"/>
                  </a:lnTo>
                  <a:lnTo>
                    <a:pt x="37008" y="130422"/>
                  </a:lnTo>
                  <a:cubicBezTo>
                    <a:pt x="16590" y="130422"/>
                    <a:pt x="0" y="113832"/>
                    <a:pt x="0" y="93414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798D"/>
            </a:solidFill>
            <a:ln w="2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0263E751-68A4-457E-8A50-26812AE5E2C0}"/>
                </a:ext>
              </a:extLst>
            </p:cNvPr>
            <p:cNvSpPr/>
            <p:nvPr/>
          </p:nvSpPr>
          <p:spPr>
            <a:xfrm>
              <a:off x="-1308130" y="2116402"/>
              <a:ext cx="130422" cy="130421"/>
            </a:xfrm>
            <a:custGeom>
              <a:avLst/>
              <a:gdLst>
                <a:gd name="connsiteX0" fmla="*/ 0 w 130422"/>
                <a:gd name="connsiteY0" fmla="*/ 0 h 130421"/>
                <a:gd name="connsiteX1" fmla="*/ 93414 w 130422"/>
                <a:gd name="connsiteY1" fmla="*/ 0 h 130421"/>
                <a:gd name="connsiteX2" fmla="*/ 130422 w 130422"/>
                <a:gd name="connsiteY2" fmla="*/ 37008 h 130421"/>
                <a:gd name="connsiteX3" fmla="*/ 130422 w 130422"/>
                <a:gd name="connsiteY3" fmla="*/ 130422 h 130421"/>
                <a:gd name="connsiteX4" fmla="*/ 37008 w 130422"/>
                <a:gd name="connsiteY4" fmla="*/ 130422 h 130421"/>
                <a:gd name="connsiteX5" fmla="*/ 0 w 130422"/>
                <a:gd name="connsiteY5" fmla="*/ 93414 h 130421"/>
                <a:gd name="connsiteX6" fmla="*/ 0 w 130422"/>
                <a:gd name="connsiteY6" fmla="*/ 0 h 130421"/>
                <a:gd name="connsiteX7" fmla="*/ 0 w 130422"/>
                <a:gd name="connsiteY7" fmla="*/ 0 h 130421"/>
                <a:gd name="connsiteX8" fmla="*/ 0 w 130422"/>
                <a:gd name="connsiteY8" fmla="*/ 0 h 13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422" h="130421">
                  <a:moveTo>
                    <a:pt x="0" y="0"/>
                  </a:moveTo>
                  <a:lnTo>
                    <a:pt x="93414" y="0"/>
                  </a:lnTo>
                  <a:cubicBezTo>
                    <a:pt x="113832" y="0"/>
                    <a:pt x="130422" y="16590"/>
                    <a:pt x="130422" y="37008"/>
                  </a:cubicBezTo>
                  <a:lnTo>
                    <a:pt x="130422" y="130422"/>
                  </a:lnTo>
                  <a:lnTo>
                    <a:pt x="37008" y="130422"/>
                  </a:lnTo>
                  <a:cubicBezTo>
                    <a:pt x="16590" y="130422"/>
                    <a:pt x="0" y="113832"/>
                    <a:pt x="0" y="93414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BEE"/>
            </a:solidFill>
            <a:ln w="2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Похожее изображение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14" b="1008"/>
          <a:stretch/>
        </p:blipFill>
        <p:spPr bwMode="auto">
          <a:xfrm>
            <a:off x="1143000" y="1258750"/>
            <a:ext cx="2402886" cy="390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611" y="1769953"/>
            <a:ext cx="1240885" cy="220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90102" y="1388179"/>
            <a:ext cx="237626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1050" dirty="0"/>
              <a:t>Конструктивные элементы</a:t>
            </a:r>
          </a:p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1050" dirty="0"/>
              <a:t>Внутреннюю отделку и инженерные коммуникации</a:t>
            </a:r>
          </a:p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1050" dirty="0"/>
              <a:t>Имущество в квартире или апартаментах</a:t>
            </a:r>
          </a:p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1050" dirty="0"/>
              <a:t>Ответственность перед соседями 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267192" y="303498"/>
            <a:ext cx="5365506" cy="43204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ru-RU" dirty="0"/>
              <a:t>Страхование</a:t>
            </a:r>
            <a:r>
              <a:rPr lang="en-US" dirty="0"/>
              <a:t> </a:t>
            </a:r>
            <a:r>
              <a:rPr lang="ru-RU" dirty="0"/>
              <a:t>квартиры (</a:t>
            </a:r>
            <a:r>
              <a:rPr lang="en-US" dirty="0"/>
              <a:t>1</a:t>
            </a:r>
            <a:r>
              <a:rPr lang="ru-RU" dirty="0"/>
              <a:t>/2)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06010" y="1388179"/>
            <a:ext cx="1694769" cy="4597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76200" dir="2700000" algn="ctr" rotWithShape="0">
              <a:srgbClr val="002060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Tahoma" panose="020B0604030504040204" pitchFamily="34" charset="0"/>
              </a:rPr>
              <a:t>Что можно застраховать?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99181" y="2932140"/>
            <a:ext cx="1694769" cy="63847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76200" dir="2700000" algn="ctr" rotWithShape="0">
              <a:srgbClr val="002060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Tahoma" panose="020B0604030504040204" pitchFamily="34" charset="0"/>
              </a:rPr>
              <a:t>В каких случаях будет произведена выплата?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90102" y="2969824"/>
            <a:ext cx="2376264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1050" dirty="0"/>
              <a:t>Залив</a:t>
            </a:r>
          </a:p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1050" dirty="0"/>
              <a:t>Авария инженерных систем</a:t>
            </a:r>
          </a:p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1050" dirty="0"/>
              <a:t>Пожар, взрыв</a:t>
            </a:r>
          </a:p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1050" dirty="0"/>
              <a:t>Противоправные действия третьих лиц</a:t>
            </a:r>
          </a:p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1050" dirty="0"/>
              <a:t>Стихийные бедствия</a:t>
            </a:r>
          </a:p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1050" dirty="0"/>
              <a:t>Короткое замыкание</a:t>
            </a:r>
          </a:p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1050" dirty="0"/>
              <a:t>Падение предметов</a:t>
            </a:r>
          </a:p>
        </p:txBody>
      </p:sp>
      <p:sp>
        <p:nvSpPr>
          <p:cNvPr id="18" name="Овал 17"/>
          <p:cNvSpPr/>
          <p:nvPr/>
        </p:nvSpPr>
        <p:spPr>
          <a:xfrm>
            <a:off x="1588359" y="3003798"/>
            <a:ext cx="1512168" cy="324036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170442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 descr="Похожее изображение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14" b="1008"/>
          <a:stretch/>
        </p:blipFill>
        <p:spPr bwMode="auto">
          <a:xfrm>
            <a:off x="1143000" y="1258750"/>
            <a:ext cx="2402886" cy="390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611" y="1769953"/>
            <a:ext cx="1240885" cy="220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90102" y="1491630"/>
            <a:ext cx="232225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Дети, родители, супруги в возрасте от 1 года до 70 лет (в зависимости от программы)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36096" y="2291264"/>
            <a:ext cx="2376264" cy="212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1050" dirty="0"/>
              <a:t>Смерть Застрахованного от несчастного случая</a:t>
            </a:r>
          </a:p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1050" dirty="0"/>
              <a:t>Инвалидность в результате несчастного случая</a:t>
            </a:r>
          </a:p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1050" dirty="0"/>
              <a:t>Временная нетрудоспособность/ Травма в результате несчастного случая</a:t>
            </a:r>
          </a:p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1050" dirty="0"/>
              <a:t>Экстренная госпитализация по неотложным показаниям</a:t>
            </a:r>
          </a:p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1050" dirty="0"/>
              <a:t>Смерть или инвалидность в результате  ДТП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267192" y="303498"/>
            <a:ext cx="5365506" cy="43204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ru-RU" dirty="0"/>
              <a:t>Страхование</a:t>
            </a:r>
            <a:r>
              <a:rPr lang="en-US" dirty="0"/>
              <a:t> </a:t>
            </a:r>
            <a:r>
              <a:rPr lang="ru-RU" dirty="0"/>
              <a:t>от несчастных случаев (</a:t>
            </a:r>
            <a:r>
              <a:rPr lang="en-US" dirty="0"/>
              <a:t>1</a:t>
            </a:r>
            <a:r>
              <a:rPr lang="ru-RU" dirty="0"/>
              <a:t>/2)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53898" y="1491630"/>
            <a:ext cx="1694769" cy="4597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76200" dir="2700000" algn="ctr" rotWithShape="0">
              <a:srgbClr val="002060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Tahoma" panose="020B0604030504040204" pitchFamily="34" charset="0"/>
              </a:rPr>
              <a:t>Кого можно застраховать?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53898" y="2310500"/>
            <a:ext cx="1694769" cy="63847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76200" dir="2700000" algn="ctr" rotWithShape="0">
              <a:srgbClr val="002060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Tahoma" panose="020B0604030504040204" pitchFamily="34" charset="0"/>
              </a:rPr>
              <a:t>В каких случаях будет произведена выплата? </a:t>
            </a:r>
          </a:p>
        </p:txBody>
      </p:sp>
      <p:sp>
        <p:nvSpPr>
          <p:cNvPr id="16" name="Овал 15"/>
          <p:cNvSpPr/>
          <p:nvPr/>
        </p:nvSpPr>
        <p:spPr>
          <a:xfrm>
            <a:off x="1601670" y="3273828"/>
            <a:ext cx="1512168" cy="324036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145578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:a16="http://schemas.microsoft.com/office/drawing/2014/main" id="{3CCDF104-39E2-4548-9981-107622521132}"/>
              </a:ext>
            </a:extLst>
          </p:cNvPr>
          <p:cNvSpPr/>
          <p:nvPr/>
        </p:nvSpPr>
        <p:spPr>
          <a:xfrm>
            <a:off x="4754880" y="0"/>
            <a:ext cx="4389120" cy="51435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ED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200" b="1" dirty="0">
              <a:solidFill>
                <a:srgbClr val="006FBA"/>
              </a:solidFill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598" y="773606"/>
            <a:ext cx="1697562" cy="367703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8670B78-DED9-4AEA-B969-EB9A3F55B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70" y="559038"/>
            <a:ext cx="2098598" cy="4104785"/>
          </a:xfrm>
          <a:prstGeom prst="rect">
            <a:avLst/>
          </a:prstGeom>
        </p:spPr>
      </p:pic>
      <p:pic>
        <p:nvPicPr>
          <p:cNvPr id="40" name="Picture 3" descr="D:\Designer\Archive\Presentation\Исходники (черновики)\Иконки Растр\4x\empty@4x.png">
            <a:extLst>
              <a:ext uri="{FF2B5EF4-FFF2-40B4-BE49-F238E27FC236}">
                <a16:creationId xmlns:a16="http://schemas.microsoft.com/office/drawing/2014/main" id="{686174D1-8CE2-4057-93CD-6B1E55D64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2064" y="4803998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745E0-EF56-451A-9E91-1D390800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Офис страховой компании в смартфоне</a:t>
            </a:r>
          </a:p>
        </p:txBody>
      </p:sp>
      <p:sp>
        <p:nvSpPr>
          <p:cNvPr id="30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id="{47A54F14-C10B-416D-B282-97C61BF5A56F}"/>
              </a:ext>
            </a:extLst>
          </p:cNvPr>
          <p:cNvSpPr/>
          <p:nvPr/>
        </p:nvSpPr>
        <p:spPr>
          <a:xfrm>
            <a:off x="6602004" y="87502"/>
            <a:ext cx="2460942" cy="3486601"/>
          </a:xfrm>
          <a:prstGeom prst="round2DiagRect">
            <a:avLst>
              <a:gd name="adj1" fmla="val 0"/>
              <a:gd name="adj2" fmla="val 14697"/>
            </a:avLst>
          </a:prstGeom>
          <a:solidFill>
            <a:srgbClr val="ED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45718" rIns="91436" bIns="45718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050" b="1" dirty="0">
              <a:solidFill>
                <a:sysClr val="windowText" lastClr="000000"/>
              </a:solidFill>
            </a:endParaRPr>
          </a:p>
        </p:txBody>
      </p:sp>
      <p:pic>
        <p:nvPicPr>
          <p:cNvPr id="42" name="Picture 3" descr="D:\Designer\Archive\Presentation\Исходники (черновики)\Иконки Растр\4x\empty@4x.png">
            <a:extLst>
              <a:ext uri="{FF2B5EF4-FFF2-40B4-BE49-F238E27FC236}">
                <a16:creationId xmlns:a16="http://schemas.microsoft.com/office/drawing/2014/main" id="{E42B385A-831D-46AA-B372-BBB5B72B0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2064" y="4803998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Номер слайда 1">
            <a:extLst>
              <a:ext uri="{FF2B5EF4-FFF2-40B4-BE49-F238E27FC236}">
                <a16:creationId xmlns:a16="http://schemas.microsoft.com/office/drawing/2014/main" id="{8CEFA289-2693-461B-B2CC-74269AD8D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1856" y="4838969"/>
            <a:ext cx="333602" cy="169277"/>
          </a:xfrm>
        </p:spPr>
        <p:txBody>
          <a:bodyPr/>
          <a:lstStyle/>
          <a:p>
            <a:fld id="{777BA12A-04AB-4FA1-87FB-A6D716583812}" type="slidenum">
              <a:rPr lang="ru-RU" smtClean="0"/>
              <a:pPr/>
              <a:t>12</a:t>
            </a:fld>
            <a:endParaRPr lang="ru-RU" dirty="0"/>
          </a:p>
        </p:txBody>
      </p:sp>
      <p:cxnSp>
        <p:nvCxnSpPr>
          <p:cNvPr id="60" name="Прямая со стрелкой 59"/>
          <p:cNvCxnSpPr>
            <a:cxnSpLocks/>
          </p:cNvCxnSpPr>
          <p:nvPr/>
        </p:nvCxnSpPr>
        <p:spPr>
          <a:xfrm>
            <a:off x="4999311" y="4022501"/>
            <a:ext cx="1077410" cy="0"/>
          </a:xfrm>
          <a:prstGeom prst="straightConnector1">
            <a:avLst/>
          </a:prstGeom>
          <a:ln w="19050">
            <a:solidFill>
              <a:srgbClr val="D223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cxnSpLocks/>
          </p:cNvCxnSpPr>
          <p:nvPr/>
        </p:nvCxnSpPr>
        <p:spPr>
          <a:xfrm flipH="1">
            <a:off x="3570166" y="4186138"/>
            <a:ext cx="396982" cy="0"/>
          </a:xfrm>
          <a:prstGeom prst="straightConnector1">
            <a:avLst/>
          </a:prstGeom>
          <a:ln w="19050">
            <a:solidFill>
              <a:srgbClr val="1870B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4623950" y="3930312"/>
            <a:ext cx="406858" cy="406992"/>
          </a:xfrm>
          <a:prstGeom prst="ellipse">
            <a:avLst/>
          </a:prstGeom>
          <a:noFill/>
          <a:ln>
            <a:solidFill>
              <a:srgbClr val="D22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3" name="Овал 32"/>
          <p:cNvSpPr/>
          <p:nvPr/>
        </p:nvSpPr>
        <p:spPr>
          <a:xfrm>
            <a:off x="3967148" y="4023360"/>
            <a:ext cx="348632" cy="348748"/>
          </a:xfrm>
          <a:prstGeom prst="ellipse">
            <a:avLst/>
          </a:prstGeom>
          <a:noFill/>
          <a:ln>
            <a:solidFill>
              <a:srgbClr val="187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id="{E4F63870-E5A2-4049-AF4C-C5B6A9612B93}"/>
              </a:ext>
            </a:extLst>
          </p:cNvPr>
          <p:cNvSpPr/>
          <p:nvPr/>
        </p:nvSpPr>
        <p:spPr>
          <a:xfrm>
            <a:off x="6079751" y="2319043"/>
            <a:ext cx="648000" cy="648000"/>
          </a:xfrm>
          <a:prstGeom prst="round2DiagRect">
            <a:avLst>
              <a:gd name="adj1" fmla="val 0"/>
              <a:gd name="adj2" fmla="val 28337"/>
            </a:avLst>
          </a:prstGeom>
          <a:solidFill>
            <a:srgbClr val="DE1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6A398AF-4B8B-45BC-B6C5-11440F260A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218062" y="2433738"/>
            <a:ext cx="366811" cy="36681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9C83B17-F422-48F9-BF54-82F405D236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966664" y="210582"/>
            <a:ext cx="1003981" cy="266683"/>
          </a:xfrm>
          <a:prstGeom prst="rect">
            <a:avLst/>
          </a:prstGeom>
        </p:spPr>
      </p:pic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25AF4E04-27A2-483D-B841-BAE53531B9C3}"/>
              </a:ext>
            </a:extLst>
          </p:cNvPr>
          <p:cNvSpPr/>
          <p:nvPr/>
        </p:nvSpPr>
        <p:spPr>
          <a:xfrm>
            <a:off x="585555" y="1158354"/>
            <a:ext cx="2960235" cy="542022"/>
          </a:xfrm>
          <a:prstGeom prst="round2DiagRect">
            <a:avLst>
              <a:gd name="adj1" fmla="val 0"/>
              <a:gd name="adj2" fmla="val 19870"/>
            </a:avLst>
          </a:prstGeom>
          <a:solidFill>
            <a:srgbClr val="54B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и покупка страховых продуктов</a:t>
            </a:r>
          </a:p>
        </p:txBody>
      </p:sp>
      <p:sp>
        <p:nvSpPr>
          <p:cNvPr id="23" name="Прямоугольник: скругленные противолежащие углы 22">
            <a:extLst>
              <a:ext uri="{FF2B5EF4-FFF2-40B4-BE49-F238E27FC236}">
                <a16:creationId xmlns:a16="http://schemas.microsoft.com/office/drawing/2014/main" id="{5F52E8C7-295A-4052-9BC2-B4A42DC14B2B}"/>
              </a:ext>
            </a:extLst>
          </p:cNvPr>
          <p:cNvSpPr/>
          <p:nvPr/>
        </p:nvSpPr>
        <p:spPr>
          <a:xfrm>
            <a:off x="585555" y="1770299"/>
            <a:ext cx="2960235" cy="542022"/>
          </a:xfrm>
          <a:prstGeom prst="round2DiagRect">
            <a:avLst>
              <a:gd name="adj1" fmla="val 0"/>
              <a:gd name="adj2" fmla="val 19870"/>
            </a:avLst>
          </a:prstGeom>
          <a:solidFill>
            <a:srgbClr val="308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Удобное хранение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полисы всегда под рукой</a:t>
            </a:r>
          </a:p>
        </p:txBody>
      </p:sp>
      <p:sp>
        <p:nvSpPr>
          <p:cNvPr id="24" name="Прямоугольник: скругленные противолежащие углы 23">
            <a:extLst>
              <a:ext uri="{FF2B5EF4-FFF2-40B4-BE49-F238E27FC236}">
                <a16:creationId xmlns:a16="http://schemas.microsoft.com/office/drawing/2014/main" id="{0866BBA9-3981-4B3F-A1A2-C09EE0A295AF}"/>
              </a:ext>
            </a:extLst>
          </p:cNvPr>
          <p:cNvSpPr/>
          <p:nvPr/>
        </p:nvSpPr>
        <p:spPr>
          <a:xfrm>
            <a:off x="585555" y="2382244"/>
            <a:ext cx="2960235" cy="452585"/>
          </a:xfrm>
          <a:prstGeom prst="round2DiagRect">
            <a:avLst>
              <a:gd name="adj1" fmla="val 0"/>
              <a:gd name="adj2" fmla="val 19870"/>
            </a:avLst>
          </a:prstGeom>
          <a:solidFill>
            <a:srgbClr val="5A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Пролонгация договоров 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: скругленные противолежащие углы 25">
            <a:extLst>
              <a:ext uri="{FF2B5EF4-FFF2-40B4-BE49-F238E27FC236}">
                <a16:creationId xmlns:a16="http://schemas.microsoft.com/office/drawing/2014/main" id="{071EA15D-3BC2-4B4A-BA7A-46DD93512438}"/>
              </a:ext>
            </a:extLst>
          </p:cNvPr>
          <p:cNvSpPr/>
          <p:nvPr/>
        </p:nvSpPr>
        <p:spPr>
          <a:xfrm>
            <a:off x="598145" y="2942368"/>
            <a:ext cx="2960235" cy="615474"/>
          </a:xfrm>
          <a:prstGeom prst="round2DiagRect">
            <a:avLst>
              <a:gd name="adj1" fmla="val 0"/>
              <a:gd name="adj2" fmla="val 19870"/>
            </a:avLst>
          </a:prstGeom>
          <a:solidFill>
            <a:srgbClr val="187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Дистанционное урегулирование и онлайн — отслеживание этапов урегулирования</a:t>
            </a:r>
          </a:p>
        </p:txBody>
      </p:sp>
      <p:sp>
        <p:nvSpPr>
          <p:cNvPr id="28" name="Прямоугольник: скругленные противолежащие углы 27">
            <a:extLst>
              <a:ext uri="{FF2B5EF4-FFF2-40B4-BE49-F238E27FC236}">
                <a16:creationId xmlns:a16="http://schemas.microsoft.com/office/drawing/2014/main" id="{37633134-88F8-4A2A-8D89-79A302C79C7F}"/>
              </a:ext>
            </a:extLst>
          </p:cNvPr>
          <p:cNvSpPr/>
          <p:nvPr/>
        </p:nvSpPr>
        <p:spPr>
          <a:xfrm>
            <a:off x="594909" y="3663621"/>
            <a:ext cx="2960235" cy="542022"/>
          </a:xfrm>
          <a:prstGeom prst="round2DiagRect">
            <a:avLst>
              <a:gd name="adj1" fmla="val 0"/>
              <a:gd name="adj2" fmla="val 19870"/>
            </a:avLst>
          </a:prstGeom>
          <a:solidFill>
            <a:srgbClr val="FE6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Лучшие предложения от партнёров и новости страхования</a:t>
            </a:r>
          </a:p>
        </p:txBody>
      </p:sp>
      <p:sp>
        <p:nvSpPr>
          <p:cNvPr id="32" name="Прямоугольник: скругленные противолежащие углы 24">
            <a:extLst>
              <a:ext uri="{FF2B5EF4-FFF2-40B4-BE49-F238E27FC236}">
                <a16:creationId xmlns:a16="http://schemas.microsoft.com/office/drawing/2014/main" id="{D141D4C8-9F5E-452E-A689-57478661284F}"/>
              </a:ext>
            </a:extLst>
          </p:cNvPr>
          <p:cNvSpPr/>
          <p:nvPr/>
        </p:nvSpPr>
        <p:spPr>
          <a:xfrm>
            <a:off x="6076721" y="3085625"/>
            <a:ext cx="2960235" cy="903053"/>
          </a:xfrm>
          <a:prstGeom prst="round2DiagRect">
            <a:avLst>
              <a:gd name="adj1" fmla="val 0"/>
              <a:gd name="adj2" fmla="val 18182"/>
            </a:avLst>
          </a:prstGeom>
          <a:solidFill>
            <a:srgbClr val="DE1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Кнопка SOS:</a:t>
            </a:r>
          </a:p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связь с контакт-центром (выделенная линия)</a:t>
            </a:r>
          </a:p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служба спасения 112</a:t>
            </a:r>
          </a:p>
        </p:txBody>
      </p:sp>
    </p:spTree>
    <p:extLst>
      <p:ext uri="{BB962C8B-B14F-4D97-AF65-F5344CB8AC3E}">
        <p14:creationId xmlns:p14="http://schemas.microsoft.com/office/powerpoint/2010/main" val="38138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47755" y="138793"/>
            <a:ext cx="2423650" cy="424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: скругленные противолежащие углы 43">
            <a:extLst>
              <a:ext uri="{FF2B5EF4-FFF2-40B4-BE49-F238E27FC236}">
                <a16:creationId xmlns:a16="http://schemas.microsoft.com/office/drawing/2014/main" id="{4F81187F-CC7F-4D8C-BF07-26A9DED0CD06}"/>
              </a:ext>
            </a:extLst>
          </p:cNvPr>
          <p:cNvSpPr/>
          <p:nvPr/>
        </p:nvSpPr>
        <p:spPr>
          <a:xfrm>
            <a:off x="2150970" y="0"/>
            <a:ext cx="1680094" cy="51435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E6E8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200" b="1" dirty="0">
              <a:solidFill>
                <a:srgbClr val="006FBA"/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: скругленные противолежащие углы 25">
            <a:extLst>
              <a:ext uri="{FF2B5EF4-FFF2-40B4-BE49-F238E27FC236}">
                <a16:creationId xmlns:a16="http://schemas.microsoft.com/office/drawing/2014/main" id="{69C3DCD7-264D-4C72-8BB9-0A6897697DDD}"/>
              </a:ext>
            </a:extLst>
          </p:cNvPr>
          <p:cNvSpPr/>
          <p:nvPr/>
        </p:nvSpPr>
        <p:spPr>
          <a:xfrm>
            <a:off x="3831769" y="0"/>
            <a:ext cx="1661954" cy="51435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1870B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200" b="1" dirty="0">
              <a:solidFill>
                <a:srgbClr val="006FBA"/>
              </a:solidFill>
              <a:cs typeface="Times New Roman" panose="02020603050405020304" pitchFamily="18" charset="0"/>
            </a:endParaRPr>
          </a:p>
        </p:txBody>
      </p:sp>
      <p:pic>
        <p:nvPicPr>
          <p:cNvPr id="43" name="Picture 3" descr="D:\Designer\Archive\Presentation\Исходники (черновики)\Иконки Растр\4x\empty@4x.png">
            <a:extLst>
              <a:ext uri="{FF2B5EF4-FFF2-40B4-BE49-F238E27FC236}">
                <a16:creationId xmlns:a16="http://schemas.microsoft.com/office/drawing/2014/main" id="{5A77E85E-2F84-4C2E-8BEC-6594E446C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2064" y="4803998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: скругленные противолежащие углы 26">
            <a:extLst>
              <a:ext uri="{FF2B5EF4-FFF2-40B4-BE49-F238E27FC236}">
                <a16:creationId xmlns:a16="http://schemas.microsoft.com/office/drawing/2014/main" id="{C308BB40-3368-40E2-B339-987FF168228C}"/>
              </a:ext>
            </a:extLst>
          </p:cNvPr>
          <p:cNvSpPr/>
          <p:nvPr/>
        </p:nvSpPr>
        <p:spPr>
          <a:xfrm>
            <a:off x="5492327" y="0"/>
            <a:ext cx="1661383" cy="51435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54B9E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200" b="1" dirty="0">
              <a:solidFill>
                <a:srgbClr val="006FBA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: скругленные противолежащие углы 31">
            <a:extLst>
              <a:ext uri="{FF2B5EF4-FFF2-40B4-BE49-F238E27FC236}">
                <a16:creationId xmlns:a16="http://schemas.microsoft.com/office/drawing/2014/main" id="{A2810EE2-6EDB-4C91-A7C4-03F96D614675}"/>
              </a:ext>
            </a:extLst>
          </p:cNvPr>
          <p:cNvSpPr/>
          <p:nvPr/>
        </p:nvSpPr>
        <p:spPr>
          <a:xfrm>
            <a:off x="7153710" y="0"/>
            <a:ext cx="1986316" cy="51435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5A3DA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200" b="1" dirty="0">
              <a:solidFill>
                <a:srgbClr val="006FBA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511" y="1461175"/>
            <a:ext cx="1242639" cy="26907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174" y="1465127"/>
            <a:ext cx="1238988" cy="26828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389" y="1461175"/>
            <a:ext cx="1240814" cy="2686775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7397686" y="1469638"/>
            <a:ext cx="1242783" cy="2686775"/>
            <a:chOff x="3918276" y="1"/>
            <a:chExt cx="1307448" cy="2789304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328"/>
            <a:stretch/>
          </p:blipFill>
          <p:spPr>
            <a:xfrm>
              <a:off x="3918276" y="1"/>
              <a:ext cx="1307448" cy="2789304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230"/>
            <a:stretch/>
          </p:blipFill>
          <p:spPr>
            <a:xfrm>
              <a:off x="3918276" y="2711759"/>
              <a:ext cx="1307448" cy="77546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10" y="1480269"/>
            <a:ext cx="1234571" cy="267325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102AE06-D993-4C63-8328-27B2678413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235" y="1311088"/>
            <a:ext cx="1517884" cy="2968928"/>
          </a:xfrm>
          <a:prstGeom prst="rect">
            <a:avLst/>
          </a:prstGeom>
        </p:spPr>
      </p:pic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BBF7C497-5D0C-4622-B39A-69632599E11B}"/>
              </a:ext>
            </a:extLst>
          </p:cNvPr>
          <p:cNvCxnSpPr>
            <a:cxnSpLocks/>
          </p:cNvCxnSpPr>
          <p:nvPr/>
        </p:nvCxnSpPr>
        <p:spPr>
          <a:xfrm>
            <a:off x="2062572" y="2781920"/>
            <a:ext cx="187233" cy="0"/>
          </a:xfrm>
          <a:prstGeom prst="straightConnector1">
            <a:avLst/>
          </a:prstGeom>
          <a:ln w="28575">
            <a:solidFill>
              <a:srgbClr val="FF3D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2A46DDBA-3EA0-4412-ABDA-AA3E8131526F}"/>
              </a:ext>
            </a:extLst>
          </p:cNvPr>
          <p:cNvCxnSpPr>
            <a:cxnSpLocks/>
          </p:cNvCxnSpPr>
          <p:nvPr/>
        </p:nvCxnSpPr>
        <p:spPr>
          <a:xfrm>
            <a:off x="3763356" y="2781920"/>
            <a:ext cx="187233" cy="0"/>
          </a:xfrm>
          <a:prstGeom prst="straightConnector1">
            <a:avLst/>
          </a:prstGeom>
          <a:ln w="28575">
            <a:solidFill>
              <a:srgbClr val="FF3D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77F24059-516D-478C-AF9A-80B52A57D693}"/>
              </a:ext>
            </a:extLst>
          </p:cNvPr>
          <p:cNvCxnSpPr>
            <a:cxnSpLocks/>
          </p:cNvCxnSpPr>
          <p:nvPr/>
        </p:nvCxnSpPr>
        <p:spPr>
          <a:xfrm>
            <a:off x="5421468" y="2781920"/>
            <a:ext cx="187233" cy="0"/>
          </a:xfrm>
          <a:prstGeom prst="straightConnector1">
            <a:avLst/>
          </a:prstGeom>
          <a:ln w="28575">
            <a:solidFill>
              <a:srgbClr val="FF3D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1DC7D65F-7CAB-4706-8ADC-576D6411BB1E}"/>
              </a:ext>
            </a:extLst>
          </p:cNvPr>
          <p:cNvCxnSpPr>
            <a:cxnSpLocks/>
          </p:cNvCxnSpPr>
          <p:nvPr/>
        </p:nvCxnSpPr>
        <p:spPr>
          <a:xfrm>
            <a:off x="7085676" y="2781920"/>
            <a:ext cx="187233" cy="0"/>
          </a:xfrm>
          <a:prstGeom prst="straightConnector1">
            <a:avLst/>
          </a:prstGeom>
          <a:ln w="28575">
            <a:solidFill>
              <a:srgbClr val="FF3D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B40C102-150D-46E2-B5EE-FD4E5DD9AB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180" y="1311088"/>
            <a:ext cx="1517884" cy="296892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68A5F4D-134F-44A1-838A-B2C18FBF1F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23" y="1311088"/>
            <a:ext cx="1517884" cy="296892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176067C-7B29-4625-979F-3EA0840EEA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91" y="1311088"/>
            <a:ext cx="1517884" cy="296892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0030334-AC96-4F48-8B01-A6BA1CC5BB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278" y="1311088"/>
            <a:ext cx="1517884" cy="29689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CB9ABE-51DF-4EFA-BB03-08F5D6B949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66664" y="202418"/>
            <a:ext cx="1003981" cy="266683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DC20B02-9C4F-4AFC-BBAA-0D38086B5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44" y="354407"/>
            <a:ext cx="5851975" cy="44175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/>
              <a:t>Дистанционное урегулирование через мобильное приложение на примере страхового события по каско</a:t>
            </a:r>
          </a:p>
        </p:txBody>
      </p:sp>
    </p:spTree>
    <p:extLst>
      <p:ext uri="{BB962C8B-B14F-4D97-AF65-F5344CB8AC3E}">
        <p14:creationId xmlns:p14="http://schemas.microsoft.com/office/powerpoint/2010/main" val="116261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9F8FF1-6756-4FB7-887A-5977CC6356F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809038" y="4838700"/>
            <a:ext cx="334962" cy="169863"/>
          </a:xfrm>
        </p:spPr>
        <p:txBody>
          <a:bodyPr/>
          <a:lstStyle/>
          <a:p>
            <a:fld id="{777BA12A-04AB-4FA1-87FB-A6D716583812}" type="slidenum">
              <a:rPr lang="ru-RU" smtClean="0">
                <a:solidFill>
                  <a:prstClr val="white"/>
                </a:solidFill>
              </a:rPr>
              <a:pPr/>
              <a:t>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A86C89-1312-4BF3-AFB5-525755C2ADA8}"/>
              </a:ext>
            </a:extLst>
          </p:cNvPr>
          <p:cNvSpPr txBox="1"/>
          <p:nvPr/>
        </p:nvSpPr>
        <p:spPr>
          <a:xfrm>
            <a:off x="409167" y="3939000"/>
            <a:ext cx="2653539" cy="1149033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lvl="0">
              <a:spcAft>
                <a:spcPts val="1100"/>
              </a:spcAft>
            </a:pPr>
            <a:r>
              <a:rPr lang="ru-RU" sz="1600" b="1" dirty="0" smtClean="0">
                <a:solidFill>
                  <a:schemeClr val="bg1"/>
                </a:solidFill>
              </a:rPr>
              <a:t>Зиновьева Инна</a:t>
            </a:r>
            <a:endParaRPr lang="ru-RU" sz="1600" b="1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1050" dirty="0" smtClean="0">
                <a:solidFill>
                  <a:schemeClr val="bg1"/>
                </a:solidFill>
              </a:rPr>
              <a:t>Исполнительный директор по работе с </a:t>
            </a:r>
            <a:r>
              <a:rPr lang="en-US" sz="1050" dirty="0" smtClean="0">
                <a:solidFill>
                  <a:schemeClr val="bg1"/>
                </a:solidFill>
              </a:rPr>
              <a:t>VIP</a:t>
            </a:r>
            <a:r>
              <a:rPr lang="ru-RU" sz="1050" dirty="0" smtClean="0">
                <a:solidFill>
                  <a:schemeClr val="bg1"/>
                </a:solidFill>
              </a:rPr>
              <a:t>-клиентами и Дистанционному сервису </a:t>
            </a:r>
            <a:endParaRPr lang="ru-RU" sz="1000" dirty="0">
              <a:solidFill>
                <a:schemeClr val="bg1"/>
              </a:solidFill>
            </a:endParaRPr>
          </a:p>
          <a:p>
            <a:pPr lvl="0">
              <a:spcAft>
                <a:spcPts val="600"/>
              </a:spcAft>
            </a:pP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C58BDB9-6415-49A4-8F6A-0112B78F6A3F}"/>
              </a:ext>
            </a:extLst>
          </p:cNvPr>
          <p:cNvSpPr/>
          <p:nvPr/>
        </p:nvSpPr>
        <p:spPr>
          <a:xfrm>
            <a:off x="3182112" y="3984912"/>
            <a:ext cx="2593428" cy="538609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 lvl="0"/>
            <a:r>
              <a:rPr lang="ru-RU" sz="1600" dirty="0" smtClean="0">
                <a:solidFill>
                  <a:schemeClr val="bg1"/>
                </a:solidFill>
              </a:rPr>
              <a:t>Моб</a:t>
            </a:r>
            <a:r>
              <a:rPr lang="ru-RU" sz="1600" dirty="0">
                <a:solidFill>
                  <a:schemeClr val="bg1"/>
                </a:solidFill>
              </a:rPr>
              <a:t>.: </a:t>
            </a:r>
            <a:r>
              <a:rPr lang="en-US" sz="1600" dirty="0" smtClean="0">
                <a:solidFill>
                  <a:schemeClr val="bg1"/>
                </a:solidFill>
              </a:rPr>
              <a:t>8 -902-5-770-783</a:t>
            </a:r>
            <a:endParaRPr lang="ru-RU" sz="1600" dirty="0">
              <a:solidFill>
                <a:schemeClr val="bg1"/>
              </a:solidFill>
            </a:endParaRPr>
          </a:p>
          <a:p>
            <a:pPr lvl="0"/>
            <a:r>
              <a:rPr lang="en-US" sz="1600" dirty="0" smtClean="0">
                <a:solidFill>
                  <a:schemeClr val="bg1"/>
                </a:solidFill>
              </a:rPr>
              <a:t>zinoveva@vsk.ru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23796A2-7BE4-4A00-9AF6-15DBF9646B26}"/>
              </a:ext>
            </a:extLst>
          </p:cNvPr>
          <p:cNvSpPr/>
          <p:nvPr/>
        </p:nvSpPr>
        <p:spPr>
          <a:xfrm>
            <a:off x="5775540" y="134937"/>
            <a:ext cx="3216060" cy="1127760"/>
          </a:xfrm>
          <a:prstGeom prst="rect">
            <a:avLst/>
          </a:prstGeom>
          <a:solidFill>
            <a:srgbClr val="0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412648-5D51-4188-9277-D2960CCDC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6201" y="378994"/>
            <a:ext cx="2219960" cy="5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03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7107573" y="2997172"/>
          <a:ext cx="815975" cy="133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aseline="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aseline="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1600768" y="2454294"/>
            <a:ext cx="1512168" cy="324036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0" name="TextBox 29"/>
          <p:cNvSpPr txBox="1"/>
          <p:nvPr/>
        </p:nvSpPr>
        <p:spPr>
          <a:xfrm>
            <a:off x="7161682" y="1517317"/>
            <a:ext cx="55581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</a:rPr>
              <a:t>до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</a:rPr>
              <a:t>-80%</a:t>
            </a:r>
          </a:p>
        </p:txBody>
      </p:sp>
      <p:pic>
        <p:nvPicPr>
          <p:cNvPr id="1026" name="Picture 2" descr="Презентация! Мобильное приложение для увеличения продаж в рознице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82" y="660622"/>
            <a:ext cx="3357993" cy="382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к это устроено: создаем мобильное приложение для бизнеса.. Читайте на  Cossa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57" y="173155"/>
            <a:ext cx="2884240" cy="228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Доставка еды в приложении «Таксовичкоф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56" y="2610663"/>
            <a:ext cx="3090291" cy="237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37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332B5-0716-496D-BE28-A45FCC6C4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44" y="268442"/>
            <a:ext cx="6291698" cy="24264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rgbClr val="0070C0"/>
                </a:solidFill>
                <a:latin typeface="+mn-lt"/>
              </a:rPr>
              <a:t>Что такое </a:t>
            </a:r>
            <a:r>
              <a:rPr lang="ru-RU" dirty="0" smtClean="0">
                <a:solidFill>
                  <a:srgbClr val="0070C0"/>
                </a:solidFill>
                <a:latin typeface="+mn-lt"/>
              </a:rPr>
              <a:t>Корпоративная Программа Лояльности</a:t>
            </a:r>
            <a:endParaRPr lang="ru-RU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47A290-294A-4E49-B2FB-C7DC0E537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7BA12A-04AB-4FA1-87FB-A6D716583812}" type="slidenum">
              <a:rPr lang="ru-RU" smtClean="0">
                <a:latin typeface="+mn-lt"/>
              </a:rPr>
              <a:pPr/>
              <a:t>3</a:t>
            </a:fld>
            <a:endParaRPr lang="ru-RU" dirty="0">
              <a:latin typeface="+mn-lt"/>
            </a:endParaRPr>
          </a:p>
        </p:txBody>
      </p:sp>
      <p:sp>
        <p:nvSpPr>
          <p:cNvPr id="6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id="{B77B5AAF-B563-4523-BA94-B0ABCE333C0D}"/>
              </a:ext>
            </a:extLst>
          </p:cNvPr>
          <p:cNvSpPr/>
          <p:nvPr/>
        </p:nvSpPr>
        <p:spPr>
          <a:xfrm>
            <a:off x="612775" y="906336"/>
            <a:ext cx="3220085" cy="449883"/>
          </a:xfrm>
          <a:prstGeom prst="round2DiagRect">
            <a:avLst>
              <a:gd name="adj1" fmla="val 30337"/>
              <a:gd name="adj2" fmla="val 0"/>
            </a:avLst>
          </a:prstGeom>
          <a:solidFill>
            <a:srgbClr val="187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45718" rIns="91436" bIns="45718" rtlCol="0" anchor="ctr"/>
          <a:lstStyle/>
          <a:p>
            <a:pPr>
              <a:defRPr/>
            </a:pPr>
            <a:r>
              <a:rPr lang="ru-RU" sz="1400" b="1" dirty="0">
                <a:solidFill>
                  <a:prstClr val="white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Скидки и привилегии для сотрудников</a:t>
            </a:r>
          </a:p>
        </p:txBody>
      </p:sp>
      <p:sp>
        <p:nvSpPr>
          <p:cNvPr id="7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id="{810F1B33-EFAD-46F2-A70F-9F9C606E2F0F}"/>
              </a:ext>
            </a:extLst>
          </p:cNvPr>
          <p:cNvSpPr/>
          <p:nvPr/>
        </p:nvSpPr>
        <p:spPr>
          <a:xfrm>
            <a:off x="6332220" y="1757344"/>
            <a:ext cx="2659380" cy="449884"/>
          </a:xfrm>
          <a:prstGeom prst="round2DiagRect">
            <a:avLst>
              <a:gd name="adj1" fmla="val 23433"/>
              <a:gd name="adj2" fmla="val 0"/>
            </a:avLst>
          </a:prstGeom>
          <a:solidFill>
            <a:srgbClr val="5A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45718" rIns="91436" bIns="45718" rtlCol="0" anchor="ctr"/>
          <a:lstStyle/>
          <a:p>
            <a:pPr>
              <a:defRPr/>
            </a:pPr>
            <a:r>
              <a:rPr lang="ru-RU" sz="1400" b="1" dirty="0">
                <a:solidFill>
                  <a:prstClr val="whit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Персональное финансовое консультирование</a:t>
            </a:r>
          </a:p>
        </p:txBody>
      </p:sp>
      <p:sp>
        <p:nvSpPr>
          <p:cNvPr id="15" name="Прямоугольник: скругленные противолежащие углы 14">
            <a:extLst>
              <a:ext uri="{FF2B5EF4-FFF2-40B4-BE49-F238E27FC236}">
                <a16:creationId xmlns:a16="http://schemas.microsoft.com/office/drawing/2014/main" id="{31070A89-9B87-4680-AC70-788F5D6D914B}"/>
              </a:ext>
            </a:extLst>
          </p:cNvPr>
          <p:cNvSpPr/>
          <p:nvPr/>
        </p:nvSpPr>
        <p:spPr>
          <a:xfrm>
            <a:off x="4747078" y="1931044"/>
            <a:ext cx="648000" cy="648000"/>
          </a:xfrm>
          <a:prstGeom prst="round2DiagRect">
            <a:avLst>
              <a:gd name="adj1" fmla="val 0"/>
              <a:gd name="adj2" fmla="val 28337"/>
            </a:avLst>
          </a:prstGeom>
          <a:solidFill>
            <a:srgbClr val="308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6997386A-DBF5-46F1-8B07-29731519FC51}"/>
              </a:ext>
            </a:extLst>
          </p:cNvPr>
          <p:cNvCxnSpPr>
            <a:cxnSpLocks/>
          </p:cNvCxnSpPr>
          <p:nvPr/>
        </p:nvCxnSpPr>
        <p:spPr>
          <a:xfrm flipH="1">
            <a:off x="3938822" y="1214194"/>
            <a:ext cx="961599" cy="0"/>
          </a:xfrm>
          <a:prstGeom prst="straightConnector1">
            <a:avLst/>
          </a:prstGeom>
          <a:ln w="15875">
            <a:solidFill>
              <a:srgbClr val="0070C0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A615BA85-25A5-45BA-9573-513EC99BE913}"/>
              </a:ext>
            </a:extLst>
          </p:cNvPr>
          <p:cNvCxnSpPr>
            <a:cxnSpLocks/>
          </p:cNvCxnSpPr>
          <p:nvPr/>
        </p:nvCxnSpPr>
        <p:spPr>
          <a:xfrm flipH="1">
            <a:off x="3951873" y="2920573"/>
            <a:ext cx="437247" cy="0"/>
          </a:xfrm>
          <a:prstGeom prst="straightConnector1">
            <a:avLst/>
          </a:prstGeom>
          <a:ln w="15875">
            <a:solidFill>
              <a:srgbClr val="D2233C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E1DB8E66-F7AF-449B-8994-0A6156E223AF}"/>
              </a:ext>
            </a:extLst>
          </p:cNvPr>
          <p:cNvCxnSpPr>
            <a:cxnSpLocks/>
          </p:cNvCxnSpPr>
          <p:nvPr/>
        </p:nvCxnSpPr>
        <p:spPr>
          <a:xfrm>
            <a:off x="5928360" y="1931044"/>
            <a:ext cx="342900" cy="0"/>
          </a:xfrm>
          <a:prstGeom prst="straightConnector1">
            <a:avLst/>
          </a:prstGeom>
          <a:ln w="15875">
            <a:solidFill>
              <a:srgbClr val="5A3DAD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79BED20-EA19-4223-9F43-779020A2E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900421" y="2006815"/>
            <a:ext cx="341314" cy="496458"/>
          </a:xfrm>
          <a:prstGeom prst="rect">
            <a:avLst/>
          </a:prstGeom>
        </p:spPr>
      </p:pic>
      <p:grpSp>
        <p:nvGrpSpPr>
          <p:cNvPr id="37" name="Рисунок 16">
            <a:extLst>
              <a:ext uri="{FF2B5EF4-FFF2-40B4-BE49-F238E27FC236}">
                <a16:creationId xmlns:a16="http://schemas.microsoft.com/office/drawing/2014/main" id="{4832C04F-0F31-444B-97B8-DFEE004F39F4}"/>
              </a:ext>
            </a:extLst>
          </p:cNvPr>
          <p:cNvGrpSpPr/>
          <p:nvPr/>
        </p:nvGrpSpPr>
        <p:grpSpPr>
          <a:xfrm>
            <a:off x="3951873" y="1190027"/>
            <a:ext cx="2237110" cy="2238407"/>
            <a:chOff x="3719495" y="1190027"/>
            <a:chExt cx="2237110" cy="2238407"/>
          </a:xfrm>
        </p:grpSpPr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09AF9B87-54D8-480B-ABEF-1C81B25B7F51}"/>
                </a:ext>
              </a:extLst>
            </p:cNvPr>
            <p:cNvSpPr/>
            <p:nvPr/>
          </p:nvSpPr>
          <p:spPr>
            <a:xfrm>
              <a:off x="5243794" y="1356219"/>
              <a:ext cx="712811" cy="1907320"/>
            </a:xfrm>
            <a:custGeom>
              <a:avLst/>
              <a:gdLst>
                <a:gd name="connsiteX0" fmla="*/ 354458 w 712811"/>
                <a:gd name="connsiteY0" fmla="*/ 953011 h 1907320"/>
                <a:gd name="connsiteX1" fmla="*/ 1298 w 712811"/>
                <a:gd name="connsiteY1" fmla="*/ 1595709 h 1907320"/>
                <a:gd name="connsiteX2" fmla="*/ 180475 w 712811"/>
                <a:gd name="connsiteY2" fmla="*/ 1907321 h 1907320"/>
                <a:gd name="connsiteX3" fmla="*/ 385619 w 712811"/>
                <a:gd name="connsiteY3" fmla="*/ 1745023 h 1907320"/>
                <a:gd name="connsiteX4" fmla="*/ 712812 w 712811"/>
                <a:gd name="connsiteY4" fmla="*/ 954310 h 1907320"/>
                <a:gd name="connsiteX5" fmla="*/ 385619 w 712811"/>
                <a:gd name="connsiteY5" fmla="*/ 163596 h 1907320"/>
                <a:gd name="connsiteX6" fmla="*/ 179177 w 712811"/>
                <a:gd name="connsiteY6" fmla="*/ 0 h 1907320"/>
                <a:gd name="connsiteX7" fmla="*/ 0 w 712811"/>
                <a:gd name="connsiteY7" fmla="*/ 311611 h 1907320"/>
                <a:gd name="connsiteX8" fmla="*/ 354458 w 712811"/>
                <a:gd name="connsiteY8" fmla="*/ 953011 h 1907320"/>
                <a:gd name="connsiteX9" fmla="*/ 354458 w 712811"/>
                <a:gd name="connsiteY9" fmla="*/ 953011 h 190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2811" h="1907320">
                  <a:moveTo>
                    <a:pt x="354458" y="953011"/>
                  </a:moveTo>
                  <a:cubicBezTo>
                    <a:pt x="354458" y="1223074"/>
                    <a:pt x="212935" y="1460678"/>
                    <a:pt x="1298" y="1595709"/>
                  </a:cubicBezTo>
                  <a:lnTo>
                    <a:pt x="180475" y="1907321"/>
                  </a:lnTo>
                  <a:cubicBezTo>
                    <a:pt x="254483" y="1861877"/>
                    <a:pt x="321999" y="1807346"/>
                    <a:pt x="385619" y="1745023"/>
                  </a:cubicBezTo>
                  <a:cubicBezTo>
                    <a:pt x="597256" y="1533387"/>
                    <a:pt x="712812" y="1252937"/>
                    <a:pt x="712812" y="954310"/>
                  </a:cubicBezTo>
                  <a:cubicBezTo>
                    <a:pt x="712812" y="655682"/>
                    <a:pt x="595957" y="373934"/>
                    <a:pt x="385619" y="163596"/>
                  </a:cubicBezTo>
                  <a:cubicBezTo>
                    <a:pt x="321999" y="99975"/>
                    <a:pt x="253184" y="45443"/>
                    <a:pt x="179177" y="0"/>
                  </a:cubicBezTo>
                  <a:lnTo>
                    <a:pt x="0" y="311611"/>
                  </a:lnTo>
                  <a:cubicBezTo>
                    <a:pt x="211636" y="444046"/>
                    <a:pt x="354458" y="681650"/>
                    <a:pt x="354458" y="953011"/>
                  </a:cubicBezTo>
                  <a:lnTo>
                    <a:pt x="354458" y="953011"/>
                  </a:lnTo>
                  <a:close/>
                </a:path>
              </a:pathLst>
            </a:custGeom>
            <a:solidFill>
              <a:srgbClr val="5A3DAD"/>
            </a:solidFill>
            <a:ln w="129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E7F28310-0F4E-49F2-9E2E-EFE1A2DD5DFC}"/>
                </a:ext>
              </a:extLst>
            </p:cNvPr>
            <p:cNvSpPr/>
            <p:nvPr/>
          </p:nvSpPr>
          <p:spPr>
            <a:xfrm>
              <a:off x="3719495" y="2337795"/>
              <a:ext cx="1652839" cy="1090639"/>
            </a:xfrm>
            <a:custGeom>
              <a:avLst/>
              <a:gdLst>
                <a:gd name="connsiteX0" fmla="*/ 1117907 w 1652839"/>
                <a:gd name="connsiteY0" fmla="*/ 732287 h 1090639"/>
                <a:gd name="connsiteX1" fmla="*/ 358353 w 1652839"/>
                <a:gd name="connsiteY1" fmla="*/ 0 h 1090639"/>
                <a:gd name="connsiteX2" fmla="*/ 0 w 1652839"/>
                <a:gd name="connsiteY2" fmla="*/ 0 h 1090639"/>
                <a:gd name="connsiteX3" fmla="*/ 327192 w 1652839"/>
                <a:gd name="connsiteY3" fmla="*/ 763448 h 1090639"/>
                <a:gd name="connsiteX4" fmla="*/ 1117907 w 1652839"/>
                <a:gd name="connsiteY4" fmla="*/ 1090639 h 1090639"/>
                <a:gd name="connsiteX5" fmla="*/ 1652840 w 1652839"/>
                <a:gd name="connsiteY5" fmla="*/ 955608 h 1090639"/>
                <a:gd name="connsiteX6" fmla="*/ 1473663 w 1652839"/>
                <a:gd name="connsiteY6" fmla="*/ 643997 h 1090639"/>
                <a:gd name="connsiteX7" fmla="*/ 1117907 w 1652839"/>
                <a:gd name="connsiteY7" fmla="*/ 732287 h 1090639"/>
                <a:gd name="connsiteX8" fmla="*/ 1117907 w 1652839"/>
                <a:gd name="connsiteY8" fmla="*/ 732287 h 1090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2839" h="1090639">
                  <a:moveTo>
                    <a:pt x="1117907" y="732287"/>
                  </a:moveTo>
                  <a:cubicBezTo>
                    <a:pt x="707618" y="732287"/>
                    <a:pt x="372636" y="406393"/>
                    <a:pt x="358353" y="0"/>
                  </a:cubicBezTo>
                  <a:lnTo>
                    <a:pt x="0" y="0"/>
                  </a:lnTo>
                  <a:cubicBezTo>
                    <a:pt x="7790" y="288240"/>
                    <a:pt x="122048" y="558303"/>
                    <a:pt x="327192" y="763448"/>
                  </a:cubicBezTo>
                  <a:cubicBezTo>
                    <a:pt x="538828" y="975084"/>
                    <a:pt x="819279" y="1090639"/>
                    <a:pt x="1117907" y="1090639"/>
                  </a:cubicBezTo>
                  <a:cubicBezTo>
                    <a:pt x="1307470" y="1090639"/>
                    <a:pt x="1490542" y="1043898"/>
                    <a:pt x="1652840" y="955608"/>
                  </a:cubicBezTo>
                  <a:lnTo>
                    <a:pt x="1473663" y="643997"/>
                  </a:lnTo>
                  <a:cubicBezTo>
                    <a:pt x="1367196" y="699827"/>
                    <a:pt x="1246446" y="732287"/>
                    <a:pt x="1117907" y="732287"/>
                  </a:cubicBezTo>
                  <a:lnTo>
                    <a:pt x="1117907" y="732287"/>
                  </a:lnTo>
                  <a:close/>
                </a:path>
              </a:pathLst>
            </a:custGeom>
            <a:solidFill>
              <a:srgbClr val="DE1842"/>
            </a:solidFill>
            <a:ln w="129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1C68BBF3-AD51-4536-AE86-12CDBD1BFE7C}"/>
                </a:ext>
              </a:extLst>
            </p:cNvPr>
            <p:cNvSpPr/>
            <p:nvPr/>
          </p:nvSpPr>
          <p:spPr>
            <a:xfrm>
              <a:off x="3719495" y="1190027"/>
              <a:ext cx="1650242" cy="1086744"/>
            </a:xfrm>
            <a:custGeom>
              <a:avLst/>
              <a:gdLst>
                <a:gd name="connsiteX0" fmla="*/ 1117907 w 1650242"/>
                <a:gd name="connsiteY0" fmla="*/ 358353 h 1086744"/>
                <a:gd name="connsiteX1" fmla="*/ 1471066 w 1650242"/>
                <a:gd name="connsiteY1" fmla="*/ 445344 h 1086744"/>
                <a:gd name="connsiteX2" fmla="*/ 1650243 w 1650242"/>
                <a:gd name="connsiteY2" fmla="*/ 133733 h 1086744"/>
                <a:gd name="connsiteX3" fmla="*/ 1117907 w 1650242"/>
                <a:gd name="connsiteY3" fmla="*/ 0 h 1086744"/>
                <a:gd name="connsiteX4" fmla="*/ 327192 w 1650242"/>
                <a:gd name="connsiteY4" fmla="*/ 327192 h 1086744"/>
                <a:gd name="connsiteX5" fmla="*/ 0 w 1650242"/>
                <a:gd name="connsiteY5" fmla="*/ 1086744 h 1086744"/>
                <a:gd name="connsiteX6" fmla="*/ 358353 w 1650242"/>
                <a:gd name="connsiteY6" fmla="*/ 1086744 h 1086744"/>
                <a:gd name="connsiteX7" fmla="*/ 1117907 w 1650242"/>
                <a:gd name="connsiteY7" fmla="*/ 358353 h 1086744"/>
                <a:gd name="connsiteX8" fmla="*/ 1117907 w 1650242"/>
                <a:gd name="connsiteY8" fmla="*/ 358353 h 108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0242" h="1086744">
                  <a:moveTo>
                    <a:pt x="1117907" y="358353"/>
                  </a:moveTo>
                  <a:cubicBezTo>
                    <a:pt x="1245148" y="358353"/>
                    <a:pt x="1365897" y="389514"/>
                    <a:pt x="1471066" y="445344"/>
                  </a:cubicBezTo>
                  <a:lnTo>
                    <a:pt x="1650243" y="133733"/>
                  </a:lnTo>
                  <a:cubicBezTo>
                    <a:pt x="1489244" y="46742"/>
                    <a:pt x="1307470" y="0"/>
                    <a:pt x="1117907" y="0"/>
                  </a:cubicBezTo>
                  <a:cubicBezTo>
                    <a:pt x="819279" y="0"/>
                    <a:pt x="538828" y="116854"/>
                    <a:pt x="327192" y="327192"/>
                  </a:cubicBezTo>
                  <a:cubicBezTo>
                    <a:pt x="123346" y="531038"/>
                    <a:pt x="7790" y="799802"/>
                    <a:pt x="0" y="1086744"/>
                  </a:cubicBezTo>
                  <a:lnTo>
                    <a:pt x="358353" y="1086744"/>
                  </a:lnTo>
                  <a:cubicBezTo>
                    <a:pt x="375232" y="682948"/>
                    <a:pt x="710215" y="358353"/>
                    <a:pt x="1117907" y="358353"/>
                  </a:cubicBezTo>
                  <a:lnTo>
                    <a:pt x="1117907" y="358353"/>
                  </a:lnTo>
                  <a:close/>
                </a:path>
              </a:pathLst>
            </a:custGeom>
            <a:solidFill>
              <a:srgbClr val="1870B9"/>
            </a:solidFill>
            <a:ln w="129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C3722D8-DB49-4BA4-88EC-6BDF6A8130C4}"/>
              </a:ext>
            </a:extLst>
          </p:cNvPr>
          <p:cNvSpPr/>
          <p:nvPr/>
        </p:nvSpPr>
        <p:spPr>
          <a:xfrm>
            <a:off x="612775" y="2920573"/>
            <a:ext cx="3234389" cy="1128914"/>
          </a:xfrm>
          <a:prstGeom prst="roundRect">
            <a:avLst>
              <a:gd name="adj" fmla="val 6134"/>
            </a:avLst>
          </a:prstGeom>
          <a:solidFill>
            <a:srgbClr val="ED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42" indent="-171442">
              <a:buFont typeface="Arial" panose="020B0604020202020204" pitchFamily="34" charset="0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1400" dirty="0" smtClean="0">
                <a:solidFill>
                  <a:prstClr val="black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Страховые продукты и сервисы на индивидуальных условиях</a:t>
            </a:r>
          </a:p>
          <a:p>
            <a:pPr marL="171442" indent="-171442">
              <a:buFont typeface="Arial" panose="020B0604020202020204" pitchFamily="34" charset="0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1400" dirty="0" smtClean="0">
                <a:solidFill>
                  <a:prstClr val="black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Привилегии для членов семьи и знакомых</a:t>
            </a:r>
            <a:endParaRPr lang="ru-RU" sz="1400" dirty="0">
              <a:solidFill>
                <a:prstClr val="black"/>
              </a:solidFill>
              <a:latin typeface="+mj-lt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E04FC108-AFAE-4993-9F2E-3F847AED94D3}"/>
              </a:ext>
            </a:extLst>
          </p:cNvPr>
          <p:cNvSpPr/>
          <p:nvPr/>
        </p:nvSpPr>
        <p:spPr>
          <a:xfrm>
            <a:off x="6332220" y="2281094"/>
            <a:ext cx="2659380" cy="1341782"/>
          </a:xfrm>
          <a:prstGeom prst="roundRect">
            <a:avLst>
              <a:gd name="adj" fmla="val 6134"/>
            </a:avLst>
          </a:prstGeom>
          <a:solidFill>
            <a:srgbClr val="ED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42" indent="-171442">
              <a:buFont typeface="Arial" panose="020B0604020202020204" pitchFamily="34" charset="0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1400" dirty="0">
                <a:solidFill>
                  <a:prstClr val="black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Инвестиционное </a:t>
            </a:r>
            <a:br>
              <a:rPr lang="ru-RU" sz="1400" dirty="0">
                <a:solidFill>
                  <a:prstClr val="black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</a:br>
            <a:r>
              <a:rPr lang="ru-RU" sz="1400" dirty="0">
                <a:solidFill>
                  <a:prstClr val="black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и накопительное страхование жизни</a:t>
            </a:r>
          </a:p>
          <a:p>
            <a:pPr marL="171442" indent="-171442">
              <a:buFont typeface="Arial" panose="020B0604020202020204" pitchFamily="34" charset="0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1400" dirty="0">
                <a:solidFill>
                  <a:prstClr val="black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Частные и корпоративные виды страхования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FD8E550-E149-4E67-9744-A7E1CAC48ABD}"/>
              </a:ext>
            </a:extLst>
          </p:cNvPr>
          <p:cNvSpPr/>
          <p:nvPr/>
        </p:nvSpPr>
        <p:spPr>
          <a:xfrm>
            <a:off x="616881" y="1446507"/>
            <a:ext cx="3230283" cy="1086744"/>
          </a:xfrm>
          <a:prstGeom prst="roundRect">
            <a:avLst>
              <a:gd name="adj" fmla="val 6134"/>
            </a:avLst>
          </a:prstGeom>
          <a:solidFill>
            <a:srgbClr val="ED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" rtlCol="0" anchor="ctr"/>
          <a:lstStyle/>
          <a:p>
            <a:pPr marL="171442" indent="-171442">
              <a:buFont typeface="Arial" panose="020B0604020202020204" pitchFamily="34" charset="0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1400" spc="-20" dirty="0">
                <a:solidFill>
                  <a:prstClr val="black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Страхование на льготных условиях</a:t>
            </a:r>
          </a:p>
          <a:p>
            <a:pPr marL="171442" indent="-171442">
              <a:buFont typeface="Arial" panose="020B0604020202020204" pitchFamily="34" charset="0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1400" spc="-20" dirty="0">
                <a:solidFill>
                  <a:prstClr val="black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Полностью дистанционный сервис</a:t>
            </a:r>
          </a:p>
          <a:p>
            <a:pPr marL="171442" indent="-171442">
              <a:buFont typeface="Arial" panose="020B0604020202020204" pitchFamily="34" charset="0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1400" spc="-20" dirty="0">
                <a:solidFill>
                  <a:prstClr val="black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Личный кабинет по ДМС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70319" y="102310"/>
            <a:ext cx="1482011" cy="601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30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противолежащие углы 21">
            <a:extLst>
              <a:ext uri="{FF2B5EF4-FFF2-40B4-BE49-F238E27FC236}">
                <a16:creationId xmlns:a16="http://schemas.microsoft.com/office/drawing/2014/main" id="{3252E23A-910C-4230-873C-AA64BB60D1BB}"/>
              </a:ext>
            </a:extLst>
          </p:cNvPr>
          <p:cNvSpPr/>
          <p:nvPr/>
        </p:nvSpPr>
        <p:spPr>
          <a:xfrm>
            <a:off x="0" y="3482155"/>
            <a:ext cx="9144000" cy="1661345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ED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rgbClr val="006FBA"/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Picture 3" descr="D:\Designer\Archive\Presentation\Исходники (черновики)\Иконки Растр\4x\empty@4x.png">
            <a:extLst>
              <a:ext uri="{FF2B5EF4-FFF2-40B4-BE49-F238E27FC236}">
                <a16:creationId xmlns:a16="http://schemas.microsoft.com/office/drawing/2014/main" id="{A0A573B8-94FC-43AE-9D29-BE37FBB1E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2064" y="4803998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8DACDAA-D6B5-4F80-B32E-561ED28D4BD9}"/>
              </a:ext>
            </a:extLst>
          </p:cNvPr>
          <p:cNvSpPr/>
          <p:nvPr/>
        </p:nvSpPr>
        <p:spPr>
          <a:xfrm>
            <a:off x="743475" y="2360829"/>
            <a:ext cx="1441065" cy="639037"/>
          </a:xfrm>
          <a:prstGeom prst="roundRect">
            <a:avLst>
              <a:gd name="adj" fmla="val 8962"/>
            </a:avLst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200" b="1" dirty="0">
                <a:solidFill>
                  <a:schemeClr val="tx1"/>
                </a:solidFill>
              </a:rPr>
              <a:t>Экономия</a:t>
            </a:r>
            <a:br>
              <a:rPr lang="ru-RU" sz="1200" b="1" dirty="0">
                <a:solidFill>
                  <a:schemeClr val="tx1"/>
                </a:solidFill>
              </a:rPr>
            </a:br>
            <a:r>
              <a:rPr lang="ru-RU" sz="1200" b="1" dirty="0">
                <a:solidFill>
                  <a:schemeClr val="tx1"/>
                </a:solidFill>
              </a:rPr>
              <a:t>денег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2EEBEC1-7CFE-4614-B03F-4772AC8A8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Программа для всех сотрудников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EC268EB-E2E0-4D52-9333-4C774D894E57}"/>
              </a:ext>
            </a:extLst>
          </p:cNvPr>
          <p:cNvSpPr txBox="1"/>
          <p:nvPr/>
        </p:nvSpPr>
        <p:spPr>
          <a:xfrm>
            <a:off x="520656" y="4188735"/>
            <a:ext cx="1810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spc="-10" dirty="0"/>
              <a:t>Покупка и получение услуг вне зависимости от местонахождения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81083" y="2866068"/>
            <a:ext cx="118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kern="0" dirty="0">
                <a:solidFill>
                  <a:srgbClr val="0070C0"/>
                </a:solidFill>
                <a:latin typeface="+mj-lt"/>
              </a:rPr>
              <a:t>24/7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4176" y="1783852"/>
            <a:ext cx="1212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kern="0" dirty="0">
                <a:solidFill>
                  <a:srgbClr val="DE1842"/>
                </a:solidFill>
                <a:latin typeface="+mj-lt"/>
              </a:rPr>
              <a:t>до </a:t>
            </a:r>
            <a:br>
              <a:rPr lang="ru-RU" sz="2000" b="1" kern="0" dirty="0">
                <a:solidFill>
                  <a:srgbClr val="DE1842"/>
                </a:solidFill>
                <a:latin typeface="+mj-lt"/>
              </a:rPr>
            </a:br>
            <a:r>
              <a:rPr lang="ru-RU" sz="4000" b="1" kern="0" dirty="0" smtClean="0">
                <a:solidFill>
                  <a:srgbClr val="DE1842"/>
                </a:solidFill>
                <a:latin typeface="+mj-lt"/>
              </a:rPr>
              <a:t>49%</a:t>
            </a:r>
            <a:endParaRPr lang="ru-RU" sz="4000" b="1" kern="0" dirty="0">
              <a:solidFill>
                <a:srgbClr val="DE1842"/>
              </a:solidFill>
              <a:latin typeface="+mj-lt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9B60B25B-CBA3-4864-94C0-FC618D433798}"/>
              </a:ext>
            </a:extLst>
          </p:cNvPr>
          <p:cNvSpPr/>
          <p:nvPr/>
        </p:nvSpPr>
        <p:spPr>
          <a:xfrm>
            <a:off x="7231717" y="3449625"/>
            <a:ext cx="1443855" cy="424116"/>
          </a:xfrm>
          <a:prstGeom prst="roundRect">
            <a:avLst>
              <a:gd name="adj" fmla="val 8962"/>
            </a:avLst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200" b="1" dirty="0">
                <a:solidFill>
                  <a:schemeClr val="tx1"/>
                </a:solidFill>
              </a:rPr>
              <a:t>Экономия времени </a:t>
            </a:r>
          </a:p>
        </p:txBody>
      </p:sp>
      <p:sp>
        <p:nvSpPr>
          <p:cNvPr id="31" name="Круг: прозрачная заливка 30">
            <a:extLst>
              <a:ext uri="{FF2B5EF4-FFF2-40B4-BE49-F238E27FC236}">
                <a16:creationId xmlns:a16="http://schemas.microsoft.com/office/drawing/2014/main" id="{836B6065-0E75-4DB9-B6A3-D4CDA779B910}"/>
              </a:ext>
            </a:extLst>
          </p:cNvPr>
          <p:cNvSpPr/>
          <p:nvPr/>
        </p:nvSpPr>
        <p:spPr>
          <a:xfrm>
            <a:off x="612775" y="1492852"/>
            <a:ext cx="1702467" cy="1702467"/>
          </a:xfrm>
          <a:prstGeom prst="donut">
            <a:avLst>
              <a:gd name="adj" fmla="val 14236"/>
            </a:avLst>
          </a:prstGeom>
          <a:solidFill>
            <a:srgbClr val="DE1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5" name="Круг: прозрачная заливка 34">
            <a:extLst>
              <a:ext uri="{FF2B5EF4-FFF2-40B4-BE49-F238E27FC236}">
                <a16:creationId xmlns:a16="http://schemas.microsoft.com/office/drawing/2014/main" id="{D448ED46-83F8-4AD3-BDFE-567A4390A3D9}"/>
              </a:ext>
            </a:extLst>
          </p:cNvPr>
          <p:cNvSpPr/>
          <p:nvPr/>
        </p:nvSpPr>
        <p:spPr>
          <a:xfrm>
            <a:off x="7121519" y="2487839"/>
            <a:ext cx="1702467" cy="1702467"/>
          </a:xfrm>
          <a:prstGeom prst="donut">
            <a:avLst>
              <a:gd name="adj" fmla="val 1423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id="{1D96DAAF-8D88-408D-BF46-B7CDC171E736}"/>
              </a:ext>
            </a:extLst>
          </p:cNvPr>
          <p:cNvSpPr/>
          <p:nvPr/>
        </p:nvSpPr>
        <p:spPr>
          <a:xfrm>
            <a:off x="624841" y="644478"/>
            <a:ext cx="8351520" cy="706802"/>
          </a:xfrm>
          <a:prstGeom prst="round2DiagRect">
            <a:avLst>
              <a:gd name="adj1" fmla="val 0"/>
              <a:gd name="adj2" fmla="val 24225"/>
            </a:avLst>
          </a:prstGeom>
          <a:solidFill>
            <a:srgbClr val="ED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993" tIns="45718" rIns="91436" bIns="45718" rtlCol="0"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ea typeface="Tahoma" panose="020B0604030504040204" pitchFamily="34" charset="0"/>
                <a:cs typeface="Arial" panose="020B0604020202020204" pitchFamily="34" charset="0"/>
              </a:rPr>
              <a:t>Программа предусматривает корпоративные скидки на страховые продукты и сервисные пакеты, доступные исключительно сотрудникам компании (и их окружению: семья, друзья, знакомые).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3F5B20-C975-4A58-8537-ADC63C64E3A1}"/>
              </a:ext>
            </a:extLst>
          </p:cNvPr>
          <p:cNvSpPr txBox="1"/>
          <p:nvPr/>
        </p:nvSpPr>
        <p:spPr>
          <a:xfrm>
            <a:off x="2403990" y="1546962"/>
            <a:ext cx="6474074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Страхование на льготных условиях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ОСАГО онлайн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Онлайн-покупка каско с проведением самостоятельного осмотра своего автомобиля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Рассрочка по каско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Распространение привилегий на родственников и близких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FF0000"/>
                </a:solidFill>
              </a:rPr>
              <a:t>Дистанционное </a:t>
            </a:r>
            <a:r>
              <a:rPr lang="ru-RU" sz="1200" dirty="0">
                <a:solidFill>
                  <a:srgbClr val="FF0000"/>
                </a:solidFill>
              </a:rPr>
              <a:t>урегулирование</a:t>
            </a:r>
          </a:p>
        </p:txBody>
      </p:sp>
      <p:sp>
        <p:nvSpPr>
          <p:cNvPr id="9" name="Прямоугольник: скругленные противолежащие углы 8">
            <a:extLst>
              <a:ext uri="{FF2B5EF4-FFF2-40B4-BE49-F238E27FC236}">
                <a16:creationId xmlns:a16="http://schemas.microsoft.com/office/drawing/2014/main" id="{F6966807-BC22-4B5A-89FA-43A8695EFB6A}"/>
              </a:ext>
            </a:extLst>
          </p:cNvPr>
          <p:cNvSpPr/>
          <p:nvPr/>
        </p:nvSpPr>
        <p:spPr>
          <a:xfrm>
            <a:off x="611188" y="3666569"/>
            <a:ext cx="476414" cy="476414"/>
          </a:xfrm>
          <a:prstGeom prst="round2DiagRect">
            <a:avLst>
              <a:gd name="adj1" fmla="val 0"/>
              <a:gd name="adj2" fmla="val 28337"/>
            </a:avLst>
          </a:prstGeom>
          <a:solidFill>
            <a:srgbClr val="5A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противолежащие углы 22">
            <a:extLst>
              <a:ext uri="{FF2B5EF4-FFF2-40B4-BE49-F238E27FC236}">
                <a16:creationId xmlns:a16="http://schemas.microsoft.com/office/drawing/2014/main" id="{DEE35C29-53A2-4C5D-B068-7E8E993D7D03}"/>
              </a:ext>
            </a:extLst>
          </p:cNvPr>
          <p:cNvSpPr/>
          <p:nvPr/>
        </p:nvSpPr>
        <p:spPr>
          <a:xfrm>
            <a:off x="2737179" y="3666569"/>
            <a:ext cx="476414" cy="476414"/>
          </a:xfrm>
          <a:prstGeom prst="round2DiagRect">
            <a:avLst>
              <a:gd name="adj1" fmla="val 0"/>
              <a:gd name="adj2" fmla="val 28337"/>
            </a:avLst>
          </a:prstGeom>
          <a:solidFill>
            <a:srgbClr val="389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противолежащие углы 23">
            <a:extLst>
              <a:ext uri="{FF2B5EF4-FFF2-40B4-BE49-F238E27FC236}">
                <a16:creationId xmlns:a16="http://schemas.microsoft.com/office/drawing/2014/main" id="{E6C515B1-2EFB-4878-B4AA-A4D32DC669DF}"/>
              </a:ext>
            </a:extLst>
          </p:cNvPr>
          <p:cNvSpPr/>
          <p:nvPr/>
        </p:nvSpPr>
        <p:spPr>
          <a:xfrm>
            <a:off x="5307280" y="3666569"/>
            <a:ext cx="476414" cy="476414"/>
          </a:xfrm>
          <a:prstGeom prst="round2DiagRect">
            <a:avLst>
              <a:gd name="adj1" fmla="val 0"/>
              <a:gd name="adj2" fmla="val 28337"/>
            </a:avLst>
          </a:prstGeom>
          <a:solidFill>
            <a:srgbClr val="54B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52D1D2-253A-49EF-98BC-36CFE4D599B9}"/>
              </a:ext>
            </a:extLst>
          </p:cNvPr>
          <p:cNvSpPr txBox="1"/>
          <p:nvPr/>
        </p:nvSpPr>
        <p:spPr>
          <a:xfrm>
            <a:off x="2608149" y="4188735"/>
            <a:ext cx="2723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spc="-10" dirty="0"/>
              <a:t>Круглосуточный сервис, выделенная линия поддержки </a:t>
            </a:r>
            <a:r>
              <a:rPr lang="en-US" sz="1200" spc="-10" dirty="0"/>
              <a:t/>
            </a:r>
            <a:br>
              <a:rPr lang="en-US" sz="1200" spc="-10" dirty="0"/>
            </a:br>
            <a:r>
              <a:rPr lang="ru-RU" sz="1200" b="1" spc="-10" dirty="0"/>
              <a:t>8-800-775-15-75</a:t>
            </a:r>
            <a:r>
              <a:rPr lang="en-US" sz="1200" b="1" spc="-10" dirty="0"/>
              <a:t>, </a:t>
            </a:r>
            <a:r>
              <a:rPr lang="ru-RU" sz="1200" b="1" spc="-10" dirty="0"/>
              <a:t>*7575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A7D703-C349-4AD1-8850-D60466A777DB}"/>
              </a:ext>
            </a:extLst>
          </p:cNvPr>
          <p:cNvSpPr txBox="1"/>
          <p:nvPr/>
        </p:nvSpPr>
        <p:spPr>
          <a:xfrm>
            <a:off x="5208472" y="4178575"/>
            <a:ext cx="2363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spc="-10" dirty="0"/>
              <a:t>Наличие многоканальной платформы, сохранение всех предварительных расчетов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86C8E3D-1972-4235-AFD6-2949512BE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8099" y="3751102"/>
            <a:ext cx="322592" cy="3225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AAC26C7-2C51-4298-9539-4CD415A896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66160" y="3746171"/>
            <a:ext cx="358654" cy="30918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DF51D67-7171-4A5F-B9AD-ACA66A1760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80018" y="3759138"/>
            <a:ext cx="382282" cy="2924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370319" y="171451"/>
            <a:ext cx="1402081" cy="38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573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77542" y="334599"/>
            <a:ext cx="581263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  <a:norm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endParaRPr lang="ru-RU" sz="1800" dirty="0"/>
          </a:p>
        </p:txBody>
      </p:sp>
      <p:pic>
        <p:nvPicPr>
          <p:cNvPr id="2050" name="Picture 2" descr="ВСК страхование - Apps en Google P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98" y="1163218"/>
            <a:ext cx="2973289" cy="286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СК Страхование» - Скачать Мобильное Приложение на Android и iOS (Бесплатно)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56" y="92004"/>
            <a:ext cx="2967134" cy="252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ресс-центр Страхового Дома ВСК – новости за 30 апреля 2019 го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285" y="2979574"/>
            <a:ext cx="2024222" cy="19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80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44026" y="210582"/>
            <a:ext cx="2391432" cy="409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: скругленные противолежащие углы 55">
            <a:extLst>
              <a:ext uri="{FF2B5EF4-FFF2-40B4-BE49-F238E27FC236}">
                <a16:creationId xmlns:a16="http://schemas.microsoft.com/office/drawing/2014/main" id="{E792780C-9F31-49E8-BD29-A42C4CD8FF4D}"/>
              </a:ext>
            </a:extLst>
          </p:cNvPr>
          <p:cNvSpPr/>
          <p:nvPr/>
        </p:nvSpPr>
        <p:spPr>
          <a:xfrm>
            <a:off x="4626713" y="0"/>
            <a:ext cx="2353752" cy="51435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3892CF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200" b="1" dirty="0">
              <a:solidFill>
                <a:srgbClr val="006FBA"/>
              </a:solidFill>
              <a:cs typeface="Times New Roman" panose="02020603050405020304" pitchFamily="18" charset="0"/>
            </a:endParaRPr>
          </a:p>
        </p:txBody>
      </p:sp>
      <p:pic>
        <p:nvPicPr>
          <p:cNvPr id="57" name="Picture 3" descr="D:\Designer\Archive\Presentation\Исходники (черновики)\Иконки Растр\4x\empty@4x.png">
            <a:extLst>
              <a:ext uri="{FF2B5EF4-FFF2-40B4-BE49-F238E27FC236}">
                <a16:creationId xmlns:a16="http://schemas.microsoft.com/office/drawing/2014/main" id="{80C2E9DB-A57A-4090-B99D-E1F7BAF58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2064" y="4803998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: скругленные противолежащие углы 53">
            <a:extLst>
              <a:ext uri="{FF2B5EF4-FFF2-40B4-BE49-F238E27FC236}">
                <a16:creationId xmlns:a16="http://schemas.microsoft.com/office/drawing/2014/main" id="{3403CDD4-9332-4522-9233-CD251C50EFC1}"/>
              </a:ext>
            </a:extLst>
          </p:cNvPr>
          <p:cNvSpPr/>
          <p:nvPr/>
        </p:nvSpPr>
        <p:spPr>
          <a:xfrm>
            <a:off x="6981312" y="0"/>
            <a:ext cx="2160249" cy="51435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5A3DA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200" b="1" dirty="0">
              <a:solidFill>
                <a:srgbClr val="006FBA"/>
              </a:solidFill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: скругленные противолежащие углы 54">
            <a:extLst>
              <a:ext uri="{FF2B5EF4-FFF2-40B4-BE49-F238E27FC236}">
                <a16:creationId xmlns:a16="http://schemas.microsoft.com/office/drawing/2014/main" id="{E3528E8F-4381-499F-9FB3-C0AA44FAB108}"/>
              </a:ext>
            </a:extLst>
          </p:cNvPr>
          <p:cNvSpPr/>
          <p:nvPr/>
        </p:nvSpPr>
        <p:spPr>
          <a:xfrm>
            <a:off x="2472916" y="0"/>
            <a:ext cx="2160250" cy="51435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E6E8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200" b="1" dirty="0">
              <a:solidFill>
                <a:srgbClr val="006FBA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143001" y="329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993852A-4FF1-438D-B8EF-8B37162CB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44" y="268442"/>
            <a:ext cx="7355655" cy="24264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/>
              <a:t>Создание Личного кабинета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0DBC75-9AA6-4417-89B3-B0E09E36A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6664" y="210582"/>
            <a:ext cx="1003981" cy="266683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F391F9A1-8F75-49AF-8DC4-95C97BF6D51F}"/>
              </a:ext>
            </a:extLst>
          </p:cNvPr>
          <p:cNvGrpSpPr>
            <a:grpSpLocks/>
          </p:cNvGrpSpPr>
          <p:nvPr/>
        </p:nvGrpSpPr>
        <p:grpSpPr>
          <a:xfrm>
            <a:off x="2868691" y="1085825"/>
            <a:ext cx="1440000" cy="3132000"/>
            <a:chOff x="330668" y="1606876"/>
            <a:chExt cx="1533007" cy="3320219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5E45CD39-A2BA-4CB7-9E46-63B9665F3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668" y="1606876"/>
              <a:ext cx="1533007" cy="3320219"/>
            </a:xfrm>
            <a:prstGeom prst="rect">
              <a:avLst/>
            </a:prstGeom>
          </p:spPr>
        </p:pic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CB16FE57-9292-49BE-96CC-56FA696D5B10}"/>
                </a:ext>
              </a:extLst>
            </p:cNvPr>
            <p:cNvSpPr/>
            <p:nvPr/>
          </p:nvSpPr>
          <p:spPr>
            <a:xfrm>
              <a:off x="345124" y="1725619"/>
              <a:ext cx="281080" cy="60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DE1F096E-5EE8-4062-8293-7C959EFB23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895" y="1078017"/>
            <a:ext cx="1443346" cy="31320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6B2B737C-122E-480E-86D9-A8141DFBDF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04" y="889055"/>
            <a:ext cx="1785308" cy="3492000"/>
          </a:xfrm>
          <a:prstGeom prst="rect">
            <a:avLst/>
          </a:prstGeom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69C2F13B-04EE-4986-BD7B-18761B1FF4F1}"/>
              </a:ext>
            </a:extLst>
          </p:cNvPr>
          <p:cNvGrpSpPr>
            <a:grpSpLocks noChangeAspect="1"/>
          </p:cNvGrpSpPr>
          <p:nvPr/>
        </p:nvGrpSpPr>
        <p:grpSpPr>
          <a:xfrm>
            <a:off x="5038589" y="1088403"/>
            <a:ext cx="1446105" cy="3132000"/>
            <a:chOff x="4960546" y="1615232"/>
            <a:chExt cx="1533007" cy="3320219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0F816359-1CAA-4DDE-87D9-295F44B10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0546" y="1615232"/>
              <a:ext cx="1533007" cy="3320219"/>
            </a:xfrm>
            <a:prstGeom prst="rect">
              <a:avLst/>
            </a:prstGeom>
          </p:spPr>
        </p:pic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A8D4F70D-7AA8-4B38-BB42-DC25DA6E9786}"/>
                </a:ext>
              </a:extLst>
            </p:cNvPr>
            <p:cNvSpPr/>
            <p:nvPr/>
          </p:nvSpPr>
          <p:spPr>
            <a:xfrm>
              <a:off x="5004486" y="1725619"/>
              <a:ext cx="281080" cy="60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44A20E67-7E83-413A-8D20-B0C9B2C798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18" y="889055"/>
            <a:ext cx="1785308" cy="3492000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7F716623-EB28-498F-AA28-FF98A3116009}"/>
              </a:ext>
            </a:extLst>
          </p:cNvPr>
          <p:cNvGrpSpPr>
            <a:grpSpLocks noChangeAspect="1"/>
          </p:cNvGrpSpPr>
          <p:nvPr/>
        </p:nvGrpSpPr>
        <p:grpSpPr>
          <a:xfrm>
            <a:off x="7183580" y="1088614"/>
            <a:ext cx="1446104" cy="3132000"/>
            <a:chOff x="7280796" y="1606792"/>
            <a:chExt cx="1536904" cy="3328659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4FF7173A-C479-43E6-9346-F4878FE31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796" y="1606792"/>
              <a:ext cx="1536904" cy="3328659"/>
            </a:xfrm>
            <a:prstGeom prst="rect">
              <a:avLst/>
            </a:prstGeom>
          </p:spPr>
        </p:pic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E6A1E6BB-354C-40D4-9A09-E16D7702811C}"/>
                </a:ext>
              </a:extLst>
            </p:cNvPr>
            <p:cNvSpPr/>
            <p:nvPr/>
          </p:nvSpPr>
          <p:spPr>
            <a:xfrm>
              <a:off x="7322820" y="1721809"/>
              <a:ext cx="285396" cy="60668"/>
            </a:xfrm>
            <a:prstGeom prst="rect">
              <a:avLst/>
            </a:prstGeom>
            <a:solidFill>
              <a:srgbClr val="0042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650B1691-B06F-4383-BADB-9017BAFF74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31" y="889055"/>
            <a:ext cx="1785308" cy="34920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D08373B9-DE47-4074-A468-7CF520DA037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0" y="889055"/>
            <a:ext cx="1785308" cy="3492000"/>
          </a:xfrm>
          <a:prstGeom prst="rect">
            <a:avLst/>
          </a:prstGeom>
        </p:spPr>
      </p:pic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4CBEEF29-3903-481B-A8A4-921192762187}"/>
              </a:ext>
            </a:extLst>
          </p:cNvPr>
          <p:cNvCxnSpPr>
            <a:cxnSpLocks/>
          </p:cNvCxnSpPr>
          <p:nvPr/>
        </p:nvCxnSpPr>
        <p:spPr>
          <a:xfrm>
            <a:off x="2364463" y="2520531"/>
            <a:ext cx="310550" cy="1"/>
          </a:xfrm>
          <a:prstGeom prst="straightConnector1">
            <a:avLst/>
          </a:prstGeom>
          <a:ln w="28575">
            <a:solidFill>
              <a:srgbClr val="D223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6E96BCCE-4360-4B52-9B29-628EA2AD4982}"/>
              </a:ext>
            </a:extLst>
          </p:cNvPr>
          <p:cNvCxnSpPr>
            <a:cxnSpLocks/>
          </p:cNvCxnSpPr>
          <p:nvPr/>
        </p:nvCxnSpPr>
        <p:spPr>
          <a:xfrm>
            <a:off x="4501885" y="2520531"/>
            <a:ext cx="310550" cy="1"/>
          </a:xfrm>
          <a:prstGeom prst="straightConnector1">
            <a:avLst/>
          </a:prstGeom>
          <a:ln w="28575">
            <a:solidFill>
              <a:srgbClr val="D223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980D7D33-F6AE-4B0C-BDD9-147500E03BCF}"/>
              </a:ext>
            </a:extLst>
          </p:cNvPr>
          <p:cNvCxnSpPr>
            <a:cxnSpLocks/>
          </p:cNvCxnSpPr>
          <p:nvPr/>
        </p:nvCxnSpPr>
        <p:spPr>
          <a:xfrm>
            <a:off x="6685070" y="2520531"/>
            <a:ext cx="310550" cy="1"/>
          </a:xfrm>
          <a:prstGeom prst="straightConnector1">
            <a:avLst/>
          </a:prstGeom>
          <a:ln w="28575">
            <a:solidFill>
              <a:srgbClr val="D223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CF047BE4-4AFB-4170-A0C6-3C6E67DDDC31}"/>
              </a:ext>
            </a:extLst>
          </p:cNvPr>
          <p:cNvSpPr/>
          <p:nvPr/>
        </p:nvSpPr>
        <p:spPr>
          <a:xfrm>
            <a:off x="5580380" y="2382520"/>
            <a:ext cx="381000" cy="116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D055562-5663-4A29-BD28-73306C90B340}"/>
              </a:ext>
            </a:extLst>
          </p:cNvPr>
          <p:cNvSpPr txBox="1"/>
          <p:nvPr/>
        </p:nvSpPr>
        <p:spPr>
          <a:xfrm>
            <a:off x="5150344" y="2335865"/>
            <a:ext cx="1202055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ru-RU" sz="1200" b="1" dirty="0" err="1" smtClean="0">
                <a:solidFill>
                  <a:srgbClr val="FF0000"/>
                </a:solidFill>
              </a:rPr>
              <a:t>Дпроф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0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42C23694-E8C1-4222-9FC4-968C95C1E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44" y="268442"/>
            <a:ext cx="6378619" cy="242646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Предложение для </a:t>
            </a:r>
            <a:r>
              <a:rPr lang="ru-RU" dirty="0" smtClean="0">
                <a:solidFill>
                  <a:srgbClr val="0070C0"/>
                </a:solidFill>
              </a:rPr>
              <a:t>сотрудников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2" name="Прямоугольник: скругленные противолежащие углы 61">
            <a:extLst>
              <a:ext uri="{FF2B5EF4-FFF2-40B4-BE49-F238E27FC236}">
                <a16:creationId xmlns:a16="http://schemas.microsoft.com/office/drawing/2014/main" id="{166B4E3C-7548-4207-82E1-1E2B40AC7EBD}"/>
              </a:ext>
            </a:extLst>
          </p:cNvPr>
          <p:cNvSpPr/>
          <p:nvPr/>
        </p:nvSpPr>
        <p:spPr>
          <a:xfrm>
            <a:off x="1805595" y="899029"/>
            <a:ext cx="4127701" cy="542022"/>
          </a:xfrm>
          <a:prstGeom prst="round2DiagRect">
            <a:avLst>
              <a:gd name="adj1" fmla="val 0"/>
              <a:gd name="adj2" fmla="val 28337"/>
            </a:avLst>
          </a:prstGeom>
          <a:solidFill>
            <a:srgbClr val="ED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Каско с онлайн-осмотром </a:t>
            </a:r>
          </a:p>
        </p:txBody>
      </p:sp>
      <p:sp>
        <p:nvSpPr>
          <p:cNvPr id="63" name="Прямоугольник: скругленные противолежащие углы 62">
            <a:extLst>
              <a:ext uri="{FF2B5EF4-FFF2-40B4-BE49-F238E27FC236}">
                <a16:creationId xmlns:a16="http://schemas.microsoft.com/office/drawing/2014/main" id="{2178619D-919A-4F15-AF30-368CCE47085B}"/>
              </a:ext>
            </a:extLst>
          </p:cNvPr>
          <p:cNvSpPr/>
          <p:nvPr/>
        </p:nvSpPr>
        <p:spPr>
          <a:xfrm>
            <a:off x="1805595" y="1581846"/>
            <a:ext cx="4127701" cy="542022"/>
          </a:xfrm>
          <a:prstGeom prst="round2DiagRect">
            <a:avLst>
              <a:gd name="adj1" fmla="val 0"/>
              <a:gd name="adj2" fmla="val 28337"/>
            </a:avLst>
          </a:prstGeom>
          <a:solidFill>
            <a:srgbClr val="ED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Страхование квартиры </a:t>
            </a:r>
            <a:r>
              <a:rPr lang="ru-RU" sz="1400" dirty="0" smtClean="0">
                <a:solidFill>
                  <a:schemeClr val="tx1"/>
                </a:solidFill>
              </a:rPr>
              <a:t>, дома,  </a:t>
            </a:r>
            <a:r>
              <a:rPr lang="ru-RU" sz="1400" dirty="0" smtClean="0">
                <a:solidFill>
                  <a:srgbClr val="FF0000"/>
                </a:solidFill>
              </a:rPr>
              <a:t>ипотека</a:t>
            </a:r>
            <a:r>
              <a:rPr lang="ru-RU" sz="1400" dirty="0">
                <a:solidFill>
                  <a:srgbClr val="FF0000"/>
                </a:solidFill>
              </a:rPr>
              <a:t/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и ответственности перед соседями</a:t>
            </a:r>
          </a:p>
        </p:txBody>
      </p:sp>
      <p:sp>
        <p:nvSpPr>
          <p:cNvPr id="64" name="Прямоугольник: скругленные противолежащие углы 63">
            <a:extLst>
              <a:ext uri="{FF2B5EF4-FFF2-40B4-BE49-F238E27FC236}">
                <a16:creationId xmlns:a16="http://schemas.microsoft.com/office/drawing/2014/main" id="{8D486DBF-23B6-4B5F-915D-A3DA97618ADC}"/>
              </a:ext>
            </a:extLst>
          </p:cNvPr>
          <p:cNvSpPr/>
          <p:nvPr/>
        </p:nvSpPr>
        <p:spPr>
          <a:xfrm>
            <a:off x="1805595" y="2270759"/>
            <a:ext cx="4127701" cy="542022"/>
          </a:xfrm>
          <a:prstGeom prst="round2DiagRect">
            <a:avLst>
              <a:gd name="adj1" fmla="val 0"/>
              <a:gd name="adj2" fmla="val 28337"/>
            </a:avLst>
          </a:prstGeom>
          <a:solidFill>
            <a:srgbClr val="ED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Страхование путешественников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в России и за рубежом</a:t>
            </a:r>
          </a:p>
        </p:txBody>
      </p:sp>
      <p:sp>
        <p:nvSpPr>
          <p:cNvPr id="65" name="Прямоугольник: скругленные противолежащие углы 64">
            <a:extLst>
              <a:ext uri="{FF2B5EF4-FFF2-40B4-BE49-F238E27FC236}">
                <a16:creationId xmlns:a16="http://schemas.microsoft.com/office/drawing/2014/main" id="{008167E4-0FCB-4D29-B308-E4144E72C583}"/>
              </a:ext>
            </a:extLst>
          </p:cNvPr>
          <p:cNvSpPr/>
          <p:nvPr/>
        </p:nvSpPr>
        <p:spPr>
          <a:xfrm>
            <a:off x="1805595" y="2960636"/>
            <a:ext cx="4127701" cy="542022"/>
          </a:xfrm>
          <a:prstGeom prst="round2DiagRect">
            <a:avLst>
              <a:gd name="adj1" fmla="val 0"/>
              <a:gd name="adj2" fmla="val 28337"/>
            </a:avLst>
          </a:prstGeom>
          <a:solidFill>
            <a:srgbClr val="ED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Страхование </a:t>
            </a:r>
            <a:r>
              <a:rPr lang="ru-RU" sz="1400" dirty="0" smtClean="0">
                <a:solidFill>
                  <a:schemeClr val="tx1"/>
                </a:solidFill>
              </a:rPr>
              <a:t>жизни, здоровья, </a:t>
            </a: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от несчастных случаев</a:t>
            </a:r>
          </a:p>
        </p:txBody>
      </p:sp>
      <p:sp>
        <p:nvSpPr>
          <p:cNvPr id="66" name="Прямоугольник: скругленные противолежащие углы 65">
            <a:extLst>
              <a:ext uri="{FF2B5EF4-FFF2-40B4-BE49-F238E27FC236}">
                <a16:creationId xmlns:a16="http://schemas.microsoft.com/office/drawing/2014/main" id="{25B8B05B-9287-4B8C-96B2-7C75268F34ED}"/>
              </a:ext>
            </a:extLst>
          </p:cNvPr>
          <p:cNvSpPr/>
          <p:nvPr/>
        </p:nvSpPr>
        <p:spPr>
          <a:xfrm>
            <a:off x="1792444" y="3561606"/>
            <a:ext cx="4127701" cy="542022"/>
          </a:xfrm>
          <a:prstGeom prst="round2DiagRect">
            <a:avLst>
              <a:gd name="adj1" fmla="val 0"/>
              <a:gd name="adj2" fmla="val 28337"/>
            </a:avLst>
          </a:prstGeom>
          <a:solidFill>
            <a:srgbClr val="ED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Антиклещ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: скругленные противолежащие углы 67">
            <a:extLst>
              <a:ext uri="{FF2B5EF4-FFF2-40B4-BE49-F238E27FC236}">
                <a16:creationId xmlns:a16="http://schemas.microsoft.com/office/drawing/2014/main" id="{FEE37BBD-1B4D-4010-9E21-B4F28B10E047}"/>
              </a:ext>
            </a:extLst>
          </p:cNvPr>
          <p:cNvSpPr/>
          <p:nvPr/>
        </p:nvSpPr>
        <p:spPr>
          <a:xfrm>
            <a:off x="612775" y="892933"/>
            <a:ext cx="1089416" cy="542022"/>
          </a:xfrm>
          <a:prstGeom prst="round2DiagRect">
            <a:avLst>
              <a:gd name="adj1" fmla="val 0"/>
              <a:gd name="adj2" fmla="val 19870"/>
            </a:avLst>
          </a:prstGeom>
          <a:solidFill>
            <a:srgbClr val="FE6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: скругленные противолежащие углы 82">
            <a:extLst>
              <a:ext uri="{FF2B5EF4-FFF2-40B4-BE49-F238E27FC236}">
                <a16:creationId xmlns:a16="http://schemas.microsoft.com/office/drawing/2014/main" id="{6F8F4BD6-BF45-4309-A6C2-0D002BA474D1}"/>
              </a:ext>
            </a:extLst>
          </p:cNvPr>
          <p:cNvSpPr/>
          <p:nvPr/>
        </p:nvSpPr>
        <p:spPr>
          <a:xfrm>
            <a:off x="612774" y="1581846"/>
            <a:ext cx="1089415" cy="542022"/>
          </a:xfrm>
          <a:prstGeom prst="round2DiagRect">
            <a:avLst>
              <a:gd name="adj1" fmla="val 0"/>
              <a:gd name="adj2" fmla="val 19870"/>
            </a:avLst>
          </a:prstGeom>
          <a:solidFill>
            <a:srgbClr val="DE1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-15%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: скругленные противолежащие углы 84">
            <a:extLst>
              <a:ext uri="{FF2B5EF4-FFF2-40B4-BE49-F238E27FC236}">
                <a16:creationId xmlns:a16="http://schemas.microsoft.com/office/drawing/2014/main" id="{D6BCB5B9-1D46-4D0E-A932-C59995EF2A3F}"/>
              </a:ext>
            </a:extLst>
          </p:cNvPr>
          <p:cNvSpPr/>
          <p:nvPr/>
        </p:nvSpPr>
        <p:spPr>
          <a:xfrm>
            <a:off x="612775" y="2270759"/>
            <a:ext cx="1089414" cy="542022"/>
          </a:xfrm>
          <a:prstGeom prst="round2DiagRect">
            <a:avLst>
              <a:gd name="adj1" fmla="val 0"/>
              <a:gd name="adj2" fmla="val 19870"/>
            </a:avLst>
          </a:prstGeom>
          <a:solidFill>
            <a:srgbClr val="5A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-15%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Прямоугольник: скругленные противолежащие углы 86">
            <a:extLst>
              <a:ext uri="{FF2B5EF4-FFF2-40B4-BE49-F238E27FC236}">
                <a16:creationId xmlns:a16="http://schemas.microsoft.com/office/drawing/2014/main" id="{FD7E8017-9570-4806-827D-B0147A138575}"/>
              </a:ext>
            </a:extLst>
          </p:cNvPr>
          <p:cNvSpPr/>
          <p:nvPr/>
        </p:nvSpPr>
        <p:spPr>
          <a:xfrm>
            <a:off x="612774" y="2959672"/>
            <a:ext cx="1089413" cy="542022"/>
          </a:xfrm>
          <a:prstGeom prst="round2DiagRect">
            <a:avLst>
              <a:gd name="adj1" fmla="val 0"/>
              <a:gd name="adj2" fmla="val 19870"/>
            </a:avLst>
          </a:prstGeom>
          <a:solidFill>
            <a:srgbClr val="187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-15%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Прямоугольник: скругленные противолежащие углы 88">
            <a:extLst>
              <a:ext uri="{FF2B5EF4-FFF2-40B4-BE49-F238E27FC236}">
                <a16:creationId xmlns:a16="http://schemas.microsoft.com/office/drawing/2014/main" id="{61C9F7FB-F5FA-4735-80EB-BE1DEDAAFAE7}"/>
              </a:ext>
            </a:extLst>
          </p:cNvPr>
          <p:cNvSpPr/>
          <p:nvPr/>
        </p:nvSpPr>
        <p:spPr>
          <a:xfrm>
            <a:off x="612775" y="3648587"/>
            <a:ext cx="1089412" cy="542022"/>
          </a:xfrm>
          <a:prstGeom prst="round2DiagRect">
            <a:avLst>
              <a:gd name="adj1" fmla="val 0"/>
              <a:gd name="adj2" fmla="val 19870"/>
            </a:avLst>
          </a:prstGeom>
          <a:solidFill>
            <a:srgbClr val="54B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-49%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Изображение выглядит как монитор, сидит, стол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616461E6-45C7-40D4-86CC-62128D6EAA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939" y="614312"/>
            <a:ext cx="2166406" cy="423741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6EABE4-7DD4-4E09-BBD6-6BF5000B7E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963" y="2035186"/>
            <a:ext cx="1006358" cy="1020142"/>
          </a:xfrm>
          <a:prstGeom prst="rect">
            <a:avLst/>
          </a:prstGeom>
        </p:spPr>
      </p:pic>
      <p:pic>
        <p:nvPicPr>
          <p:cNvPr id="6" name="Picture 4" descr="[webp-to-jpg output image]">
            <a:extLst>
              <a:ext uri="{FF2B5EF4-FFF2-40B4-BE49-F238E27FC236}">
                <a16:creationId xmlns:a16="http://schemas.microsoft.com/office/drawing/2014/main" id="{5064446B-32BB-4C72-A57D-062847F58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420" y="1154771"/>
            <a:ext cx="617445" cy="62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B7BF26-A661-4FC3-AAF7-761D5F72C829}"/>
              </a:ext>
            </a:extLst>
          </p:cNvPr>
          <p:cNvSpPr txBox="1"/>
          <p:nvPr/>
        </p:nvSpPr>
        <p:spPr>
          <a:xfrm>
            <a:off x="6575822" y="1780672"/>
            <a:ext cx="164864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25" dirty="0">
                <a:solidFill>
                  <a:srgbClr val="2F67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ВСК</a:t>
            </a:r>
            <a:r>
              <a:rPr lang="en-US" sz="825" dirty="0">
                <a:solidFill>
                  <a:srgbClr val="2F67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25" dirty="0">
                <a:solidFill>
                  <a:srgbClr val="2F67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</a:t>
            </a:r>
          </a:p>
          <a:p>
            <a:pPr algn="ctr"/>
            <a:endParaRPr lang="ru-RU" sz="8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противолежащие углы 7">
            <a:extLst>
              <a:ext uri="{FF2B5EF4-FFF2-40B4-BE49-F238E27FC236}">
                <a16:creationId xmlns:a16="http://schemas.microsoft.com/office/drawing/2014/main" id="{80CD82A4-67B8-4171-B6B3-B503B5A9E5CA}"/>
              </a:ext>
            </a:extLst>
          </p:cNvPr>
          <p:cNvSpPr/>
          <p:nvPr/>
        </p:nvSpPr>
        <p:spPr>
          <a:xfrm>
            <a:off x="6610577" y="3628810"/>
            <a:ext cx="1579128" cy="474818"/>
          </a:xfrm>
          <a:prstGeom prst="round2DiagRect">
            <a:avLst>
              <a:gd name="adj1" fmla="val 0"/>
              <a:gd name="adj2" fmla="val 19870"/>
            </a:avLst>
          </a:prstGeom>
          <a:solidFill>
            <a:srgbClr val="FE6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Дпроф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C0F166-78C1-40C5-9BD2-DF3B5B812219}"/>
              </a:ext>
            </a:extLst>
          </p:cNvPr>
          <p:cNvSpPr txBox="1"/>
          <p:nvPr/>
        </p:nvSpPr>
        <p:spPr>
          <a:xfrm>
            <a:off x="6407196" y="3197385"/>
            <a:ext cx="19858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/>
              <a:t>Ваш индивидуальный </a:t>
            </a:r>
            <a:br>
              <a:rPr lang="ru-RU" sz="1050" b="1" dirty="0"/>
            </a:br>
            <a:r>
              <a:rPr lang="ru-RU" sz="1050" b="1" dirty="0"/>
              <a:t>код на скидку: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641134" y="171451"/>
            <a:ext cx="1229236" cy="38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469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3599892" y="1977685"/>
          <a:ext cx="4320481" cy="3045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5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02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Застрахованные</a:t>
                      </a:r>
                      <a:r>
                        <a:rPr lang="ru-RU" sz="800" baseline="0" dirty="0" smtClean="0"/>
                        <a:t> риски</a:t>
                      </a:r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Классика</a:t>
                      </a:r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Уверенный</a:t>
                      </a:r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Компакт+</a:t>
                      </a:r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Компакт</a:t>
                      </a:r>
                      <a:endParaRPr lang="ru-RU" sz="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Повреждения автомобиля в ДТП по любой причине</a:t>
                      </a:r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+</a:t>
                      </a:r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smtClean="0"/>
                        <a:t>+</a:t>
                      </a:r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Повреждения в ДТП по вине водителя</a:t>
                      </a:r>
                      <a:r>
                        <a:rPr lang="ru-RU" sz="800" baseline="0" dirty="0" smtClean="0"/>
                        <a:t> другого автомобиля</a:t>
                      </a:r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smtClean="0"/>
                        <a:t>+</a:t>
                      </a:r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+</a:t>
                      </a:r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+</a:t>
                      </a:r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+</a:t>
                      </a:r>
                      <a:endParaRPr lang="ru-RU" sz="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Полная гибель автомобиля в результате ДТП по любой</a:t>
                      </a:r>
                      <a:r>
                        <a:rPr lang="ru-RU" sz="800" baseline="0" dirty="0" smtClean="0"/>
                        <a:t> причине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+</a:t>
                      </a:r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+</a:t>
                      </a:r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Полная гибель автомобиля в ДТП по вине другого водителя</a:t>
                      </a:r>
                      <a:endParaRPr lang="ru-RU" sz="800" baseline="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smtClean="0"/>
                        <a:t>+</a:t>
                      </a:r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smtClean="0"/>
                        <a:t>+</a:t>
                      </a:r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+</a:t>
                      </a:r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Угон автомобиля</a:t>
                      </a:r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+</a:t>
                      </a:r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+</a:t>
                      </a:r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возможно подключение</a:t>
                      </a:r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возможно подключение</a:t>
                      </a:r>
                      <a:endParaRPr lang="ru-RU" sz="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Количество обращений</a:t>
                      </a:r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Без ограничений</a:t>
                      </a:r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</a:t>
                      </a:r>
                    </a:p>
                    <a:p>
                      <a:pPr algn="ctr"/>
                      <a:r>
                        <a:rPr lang="ru-RU" sz="800" dirty="0" smtClean="0"/>
                        <a:t>(возможно</a:t>
                      </a:r>
                      <a:r>
                        <a:rPr lang="ru-RU" sz="800" baseline="0" dirty="0" smtClean="0"/>
                        <a:t> расширение)</a:t>
                      </a:r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object 10"/>
          <p:cNvSpPr txBox="1">
            <a:spLocks noChangeArrowheads="1"/>
          </p:cNvSpPr>
          <p:nvPr/>
        </p:nvSpPr>
        <p:spPr>
          <a:xfrm>
            <a:off x="1253146" y="115993"/>
            <a:ext cx="6505208" cy="56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ru-RU" altLang="ru-RU" sz="1800" dirty="0"/>
              <a:t>Автострахование</a:t>
            </a:r>
          </a:p>
        </p:txBody>
      </p:sp>
      <p:pic>
        <p:nvPicPr>
          <p:cNvPr id="9" name="Picture 5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14" b="1008"/>
          <a:stretch/>
        </p:blipFill>
        <p:spPr bwMode="auto">
          <a:xfrm>
            <a:off x="1143000" y="1258750"/>
            <a:ext cx="2402886" cy="390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611" y="1769953"/>
            <a:ext cx="1240885" cy="220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1600768" y="2454294"/>
            <a:ext cx="1512168" cy="324036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0" name="TextBox 29"/>
          <p:cNvSpPr txBox="1"/>
          <p:nvPr/>
        </p:nvSpPr>
        <p:spPr>
          <a:xfrm>
            <a:off x="7161682" y="1517317"/>
            <a:ext cx="55581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</a:rPr>
              <a:t>до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</a:rPr>
              <a:t>-80%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112060" y="846263"/>
            <a:ext cx="2674622" cy="4852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1"/>
            </a:solidFill>
          </a:ln>
          <a:effectLst>
            <a:outerShdw blurRad="50800" dist="76200" dir="2700000" algn="ctr" rotWithShape="0">
              <a:srgbClr val="002060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rgbClr val="002060"/>
                </a:solidFill>
                <a:latin typeface="Tahoma" panose="020B0604030504040204" pitchFamily="34" charset="0"/>
              </a:rPr>
              <a:t>Широкий выбор программ </a:t>
            </a: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</a:rPr>
              <a:t>каско</a:t>
            </a:r>
            <a:r>
              <a:rPr lang="ru-RU" sz="1050" dirty="0">
                <a:solidFill>
                  <a:srgbClr val="002060"/>
                </a:solidFill>
                <a:latin typeface="Tahoma" panose="020B0604030504040204" pitchFamily="34" charset="0"/>
              </a:rPr>
              <a:t>             с возможностью экономии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45886" y="849291"/>
            <a:ext cx="1173116" cy="510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1"/>
            </a:solidFill>
          </a:ln>
          <a:effectLst>
            <a:outerShdw blurRad="50800" dist="76200" dir="2700000" algn="ctr" rotWithShape="0">
              <a:srgbClr val="002060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</a:rPr>
              <a:t>ОСАГО онлайн</a:t>
            </a:r>
            <a:endParaRPr lang="ru-RU" sz="1050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00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14" b="1008"/>
          <a:stretch/>
        </p:blipFill>
        <p:spPr bwMode="auto">
          <a:xfrm>
            <a:off x="1143000" y="1258750"/>
            <a:ext cx="2402886" cy="390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611" y="1769953"/>
            <a:ext cx="1240885" cy="220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77542" y="303498"/>
            <a:ext cx="581263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  <a:norm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ru-RU" sz="1800" dirty="0"/>
              <a:t>Страхование путешественников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843400" y="1152036"/>
            <a:ext cx="3590918" cy="3645785"/>
            <a:chOff x="3600534" y="1536047"/>
            <a:chExt cx="4787890" cy="486104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69" t="20282" r="41899" b="18113"/>
            <a:stretch/>
          </p:blipFill>
          <p:spPr bwMode="auto">
            <a:xfrm>
              <a:off x="3600534" y="1536047"/>
              <a:ext cx="4787890" cy="4861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766282" y="2564904"/>
              <a:ext cx="1080120" cy="33855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>
              <a:outerShdw blurRad="50800" dist="76200" dir="2700000" algn="ctr" rotWithShape="0">
                <a:srgbClr val="002060">
                  <a:alpha val="39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" h="254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400" b="1">
                  <a:solidFill>
                    <a:schemeClr val="bg1"/>
                  </a:solidFill>
                  <a:latin typeface="Tahoma" panose="020B060403050404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ru-RU" sz="1050" dirty="0"/>
                <a:t>Базовый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44360" y="2568487"/>
              <a:ext cx="1728192" cy="55399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>
              <a:outerShdw blurRad="50800" dist="76200" dir="2700000" algn="ctr" rotWithShape="0">
                <a:srgbClr val="002060">
                  <a:alpha val="39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" h="254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400" b="1">
                  <a:solidFill>
                    <a:schemeClr val="bg1"/>
                  </a:solidFill>
                  <a:latin typeface="Tahoma" panose="020B060403050404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ru-RU" sz="1050" dirty="0"/>
                <a:t>Рекомендуемый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90507" y="2562156"/>
              <a:ext cx="1169063" cy="55399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>
              <a:outerShdw blurRad="50800" dist="76200" dir="2700000" algn="ctr" rotWithShape="0">
                <a:srgbClr val="002060">
                  <a:alpha val="39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" h="254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400" b="1">
                  <a:solidFill>
                    <a:schemeClr val="bg1"/>
                  </a:solidFill>
                  <a:latin typeface="Tahoma" panose="020B060403050404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ru-RU" sz="1050" dirty="0"/>
                <a:t>Максимум</a:t>
              </a:r>
            </a:p>
          </p:txBody>
        </p:sp>
      </p:grpSp>
      <p:sp>
        <p:nvSpPr>
          <p:cNvPr id="18" name="Овал 17"/>
          <p:cNvSpPr/>
          <p:nvPr/>
        </p:nvSpPr>
        <p:spPr>
          <a:xfrm>
            <a:off x="1588359" y="2710943"/>
            <a:ext cx="1512168" cy="324036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 rot="20958700">
            <a:off x="4636771" y="778458"/>
            <a:ext cx="1782199" cy="3462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1"/>
            </a:solidFill>
          </a:ln>
          <a:effectLst>
            <a:outerShdw blurRad="50800" dist="76200" dir="2700000" algn="ctr" rotWithShape="0">
              <a:srgbClr val="002060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  <a:latin typeface="Tahoma" panose="020B0604030504040204" pitchFamily="34" charset="0"/>
              </a:defRPr>
            </a:lvl1pPr>
          </a:lstStyle>
          <a:p>
            <a:r>
              <a:rPr lang="ru-RU" sz="825" dirty="0"/>
              <a:t>Все пакеты страхования подходят для получения визы</a:t>
            </a:r>
          </a:p>
        </p:txBody>
      </p:sp>
    </p:spTree>
    <p:extLst>
      <p:ext uri="{BB962C8B-B14F-4D97-AF65-F5344CB8AC3E}">
        <p14:creationId xmlns:p14="http://schemas.microsoft.com/office/powerpoint/2010/main" val="365707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ВСК 16х9 minimum">
  <a:themeElements>
    <a:clrScheme name="ВСК ЦВЕТА">
      <a:dk1>
        <a:sysClr val="windowText" lastClr="000000"/>
      </a:dk1>
      <a:lt1>
        <a:sysClr val="window" lastClr="FFFFFF"/>
      </a:lt1>
      <a:dk2>
        <a:srgbClr val="006DB7"/>
      </a:dk2>
      <a:lt2>
        <a:srgbClr val="E7F1F7"/>
      </a:lt2>
      <a:accent1>
        <a:srgbClr val="006DB7"/>
      </a:accent1>
      <a:accent2>
        <a:srgbClr val="C72127"/>
      </a:accent2>
      <a:accent3>
        <a:srgbClr val="008EA6"/>
      </a:accent3>
      <a:accent4>
        <a:srgbClr val="807AB9"/>
      </a:accent4>
      <a:accent5>
        <a:srgbClr val="87B9D7"/>
      </a:accent5>
      <a:accent6>
        <a:srgbClr val="F79646"/>
      </a:accent6>
      <a:hlink>
        <a:srgbClr val="00B0F0"/>
      </a:hlink>
      <a:folHlink>
        <a:srgbClr val="1F497D"/>
      </a:folHlink>
    </a:clrScheme>
    <a:fontScheme name="V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118363A-364A-453B-9251-C8BC6D68BACF}">
  <we:reference id="wa200000729" version="3.8.294.0" store="ru-RU" storeType="OMEX"/>
  <we:alternateReferences>
    <we:reference id="wa200000729" version="3.8.294.0" store="WA200000729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Тема ВСК 16х9 minimum</Template>
  <TotalTime>4439</TotalTime>
  <Words>466</Words>
  <Application>Microsoft Office PowerPoint</Application>
  <PresentationFormat>Экран (16:9)</PresentationFormat>
  <Paragraphs>133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Wingdings</vt:lpstr>
      <vt:lpstr>Тема ВСК 16х9 minimum</vt:lpstr>
      <vt:lpstr>Презентация PowerPoint</vt:lpstr>
      <vt:lpstr>Презентация PowerPoint</vt:lpstr>
      <vt:lpstr>Что такое Корпоративная Программа Лояльности</vt:lpstr>
      <vt:lpstr>Программа для всех сотрудников</vt:lpstr>
      <vt:lpstr>Презентация PowerPoint</vt:lpstr>
      <vt:lpstr>Создание Личного кабинета</vt:lpstr>
      <vt:lpstr>Предложение для сотрудников</vt:lpstr>
      <vt:lpstr>Презентация PowerPoint</vt:lpstr>
      <vt:lpstr>Презентация PowerPoint</vt:lpstr>
      <vt:lpstr>Страхование квартиры (1/2)</vt:lpstr>
      <vt:lpstr>Страхование от несчастных случаев (1/2)</vt:lpstr>
      <vt:lpstr>Офис страховой компании в смартфоне</vt:lpstr>
      <vt:lpstr>Дистанционное урегулирование через мобильное приложение на примере страхового события по каско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Заикин</dc:creator>
  <cp:lastModifiedBy>Зиновьева Инна Владимировна</cp:lastModifiedBy>
  <cp:revision>299</cp:revision>
  <cp:lastPrinted>2021-01-26T16:03:19Z</cp:lastPrinted>
  <dcterms:created xsi:type="dcterms:W3CDTF">2020-06-16T10:42:53Z</dcterms:created>
  <dcterms:modified xsi:type="dcterms:W3CDTF">2021-04-30T04:03:35Z</dcterms:modified>
</cp:coreProperties>
</file>